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5"/>
  </p:notesMasterIdLst>
  <p:handoutMasterIdLst>
    <p:handoutMasterId r:id="rId36"/>
  </p:handoutMasterIdLst>
  <p:sldIdLst>
    <p:sldId id="1500" r:id="rId5"/>
    <p:sldId id="1501" r:id="rId6"/>
    <p:sldId id="1504" r:id="rId7"/>
    <p:sldId id="1544" r:id="rId8"/>
    <p:sldId id="1567" r:id="rId9"/>
    <p:sldId id="1592" r:id="rId10"/>
    <p:sldId id="1569" r:id="rId11"/>
    <p:sldId id="1570" r:id="rId12"/>
    <p:sldId id="1571" r:id="rId13"/>
    <p:sldId id="1572" r:id="rId14"/>
    <p:sldId id="1573" r:id="rId15"/>
    <p:sldId id="1574" r:id="rId16"/>
    <p:sldId id="1575" r:id="rId17"/>
    <p:sldId id="1576" r:id="rId18"/>
    <p:sldId id="1577" r:id="rId19"/>
    <p:sldId id="1578" r:id="rId20"/>
    <p:sldId id="1579" r:id="rId21"/>
    <p:sldId id="1580" r:id="rId22"/>
    <p:sldId id="1581" r:id="rId23"/>
    <p:sldId id="1582" r:id="rId24"/>
    <p:sldId id="1583" r:id="rId25"/>
    <p:sldId id="1584" r:id="rId26"/>
    <p:sldId id="1585" r:id="rId27"/>
    <p:sldId id="1586" r:id="rId28"/>
    <p:sldId id="1587" r:id="rId29"/>
    <p:sldId id="1588" r:id="rId30"/>
    <p:sldId id="1590" r:id="rId31"/>
    <p:sldId id="1591" r:id="rId32"/>
    <p:sldId id="1521" r:id="rId33"/>
    <p:sldId id="1541" r:id="rId34"/>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Summit 2019 Template (Dark)" id="{D5BB76F4-83CF-43C2-B768-FA13CADF33A0}">
          <p14:sldIdLst>
            <p14:sldId id="1500"/>
            <p14:sldId id="1501"/>
            <p14:sldId id="1504"/>
            <p14:sldId id="1544"/>
            <p14:sldId id="1567"/>
            <p14:sldId id="1592"/>
            <p14:sldId id="1569"/>
            <p14:sldId id="1570"/>
            <p14:sldId id="1571"/>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90"/>
            <p14:sldId id="1591"/>
            <p14:sldId id="1521"/>
            <p14:sldId id="1541"/>
          </p14:sldIdLst>
        </p14:section>
        <p14:section name="Resource / Guidelines" id="{043A0922-05EE-4E19-A2A7-CD8FACB706CA}">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28" clrIdx="4">
    <p:extLst/>
  </p:cmAuthor>
  <p:cmAuthor id="5" name="Microsoft Office User" initials="Office"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282828"/>
    <a:srgbClr val="FFFFFF"/>
    <a:srgbClr val="D232AA"/>
    <a:srgbClr val="150454"/>
    <a:srgbClr val="2D93AA"/>
    <a:srgbClr val="00BBC9"/>
    <a:srgbClr val="F3F3F3"/>
    <a:srgbClr val="144D63"/>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70" autoAdjust="0"/>
    <p:restoredTop sz="72214" autoAdjust="0"/>
  </p:normalViewPr>
  <p:slideViewPr>
    <p:cSldViewPr snapToGrid="0">
      <p:cViewPr varScale="1">
        <p:scale>
          <a:sx n="65" d="100"/>
          <a:sy n="65" d="100"/>
        </p:scale>
        <p:origin x="2216" y="208"/>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err="1">
                <a:latin typeface="Amazon Ember" panose="020B0603020204020204" pitchFamily="34" charset="0"/>
                <a:ea typeface="Amazon Ember" panose="020B0603020204020204" pitchFamily="34" charset="0"/>
                <a:cs typeface="Amazon Ember" panose="020B0603020204020204" pitchFamily="34" charset="0"/>
              </a:rPr>
              <a:t>ReInvent</a:t>
            </a:r>
            <a:r>
              <a:rPr lang="en-US" dirty="0">
                <a:latin typeface="Amazon Ember" panose="020B0603020204020204" pitchFamily="34" charset="0"/>
                <a:ea typeface="Amazon Ember" panose="020B0603020204020204" pitchFamily="34" charset="0"/>
                <a:cs typeface="Amazon Ember" panose="020B0603020204020204" pitchFamily="34" charset="0"/>
              </a:rPr>
              <a:t> 2018</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9/26/19 2:12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a:t>ReInvent 2018</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9/26/19 2:12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785AE33-8762-CB48-8069-61FC714534F0}" type="datetime8">
              <a:rPr lang="en-US" smtClean="0"/>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2703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 description</a:t>
            </a:r>
            <a:r>
              <a:rPr lang="en-US" baseline="0" dirty="0" smtClean="0"/>
              <a:t> of this, you can see we used SQS queues, some </a:t>
            </a:r>
            <a:r>
              <a:rPr lang="en-US" baseline="0" dirty="0" err="1" smtClean="0"/>
              <a:t>lamdbas</a:t>
            </a:r>
            <a:r>
              <a:rPr lang="en-US" baseline="0" dirty="0" smtClean="0"/>
              <a:t>, and our S3 backed SFTP service which was easy to create triggers on. </a:t>
            </a:r>
            <a:r>
              <a:rPr lang="en-US" baseline="0" dirty="0" err="1" smtClean="0"/>
              <a:t>Cloudcraft</a:t>
            </a:r>
            <a:r>
              <a:rPr lang="en-US" baseline="0" dirty="0" smtClean="0"/>
              <a:t> is what we used to create these diagrams</a:t>
            </a:r>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9251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was the ingest side of our first iteration of this new framework, as you can see on the left hand side of this diagram is when a file is dropped on our S3 bucket, from AWS Transfer for SFTP we trigger a lambda on it immediately. This lambda determines whether the file is one that we support and then puts it in the associated queue.</a:t>
            </a:r>
            <a:br>
              <a:rPr lang="en-US" baseline="0" dirty="0" smtClean="0"/>
            </a:br>
            <a:r>
              <a:rPr lang="en-US" baseline="0" dirty="0" smtClean="0"/>
              <a:t/>
            </a:r>
            <a:br>
              <a:rPr lang="en-US" baseline="0" dirty="0" smtClean="0"/>
            </a:br>
            <a:r>
              <a:rPr lang="en-US" baseline="0" dirty="0" smtClean="0"/>
              <a:t>Something to keep in mind here is that this is all done manually, created the lambda functions, the queues, and must be done on a per customer basis. So each new customer that we would want to support this on would need to be manually created. Keep in mind that we needed to create a queue for every file type before we were able to run this to prevent any errors of a queue not existing and potentially stopping any files being run.</a:t>
            </a:r>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983686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here the importers would consume from the ingest queues for the given file type it is trying to run. It would then process the files the same as it usually would but before it returns it would send a message to one of two queues. The success queue is obviously for when the file succeeds it would then hit a success lambda that would move the file in S3 from our upload directory to a completed directory to mark that they are done. And a similar process for if the importer fails in any way by moving the file to the failed directory.</a:t>
            </a:r>
            <a:br>
              <a:rPr lang="en-US" baseline="0" dirty="0" smtClean="0"/>
            </a:br>
            <a:r>
              <a:rPr lang="en-US" baseline="0" dirty="0" smtClean="0"/>
              <a:t/>
            </a:r>
            <a:br>
              <a:rPr lang="en-US" baseline="0" dirty="0" smtClean="0"/>
            </a:br>
            <a:r>
              <a:rPr lang="en-US" baseline="0" dirty="0" smtClean="0"/>
              <a:t>Keep in mind though this has no fallback in case the importers silently fails, so the file would stay in upload forever and we wouldn’t know the state of it at all.</a:t>
            </a:r>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77631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Some Takeaways from this framework, it was a good basic design that did initially what we wanted, it reduced the work done by importers, it doesn’t populate the server with thousands of files that could fill up our EBS volumes super quick. This is also practically no change to our clients either as from their perspective they drop a file then there is a black box like thing that makes it appear on their iPad after we import the data. </a:t>
            </a:r>
            <a:br>
              <a:rPr lang="en-US" baseline="0" dirty="0" smtClean="0"/>
            </a:br>
            <a:r>
              <a:rPr lang="en-US" baseline="0" dirty="0" smtClean="0"/>
              <a:t/>
            </a:r>
            <a:br>
              <a:rPr lang="en-US" baseline="0" dirty="0" smtClean="0"/>
            </a:br>
            <a:r>
              <a:rPr lang="en-US" baseline="0" dirty="0" smtClean="0"/>
              <a:t>We also added some configuration in terms of how the imports run in terms of expected file name, file type, which importer runs what that is much easier to change than diving in to the code and knowing exactly where each reference is.</a:t>
            </a:r>
          </a:p>
          <a:p>
            <a:endParaRPr lang="en-US" baseline="0" dirty="0" smtClean="0"/>
          </a:p>
          <a:p>
            <a:r>
              <a:rPr lang="en-US" baseline="0" dirty="0" smtClean="0"/>
              <a:t>There were some issues with this though. We needed to create each queue and lambda manually, which took about an hours work. Which is just too long and not sustainable as we moved more clients over. This also has a lot of overhead that wasn’t necessary, we would create about 12 ingest queues and some would never get used, which we could have turned in to a </a:t>
            </a:r>
            <a:r>
              <a:rPr lang="en-US" baseline="0" dirty="0" err="1" smtClean="0"/>
              <a:t>cloudformation</a:t>
            </a:r>
            <a:r>
              <a:rPr lang="en-US" baseline="0" dirty="0" smtClean="0"/>
              <a:t> stack but that was deemed a waste of resources, and having a very similar process for both Successful and Failed files that was very inefficient. So we regrouped with the stakeholders to try to come up with a better solution. This was a good first step but could definitely be improved upon, so we did</a:t>
            </a:r>
            <a:r>
              <a:rPr lang="mr-IN" baseline="0" dirty="0" smtClean="0"/>
              <a:t>…</a:t>
            </a:r>
            <a:endParaRPr lang="en-US" baseline="0" dirty="0" smtClean="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3044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5E98A58-5894-EF42-B8F5-28708FCE112E}" type="datetime8">
              <a:rPr lang="en-US" smtClean="0"/>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20268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big thing to mention here that this framework is used for all of our clients, and any new clients that we create automatically get an AWS Transfer for SFTP user so it is ready for a customer to drops files in almost immediately and queues will start to be created.</a:t>
            </a:r>
            <a:br>
              <a:rPr lang="en-US" baseline="0" dirty="0" smtClean="0"/>
            </a:br>
            <a:r>
              <a:rPr lang="en-US" baseline="0" dirty="0" smtClean="0"/>
              <a:t/>
            </a:r>
            <a:br>
              <a:rPr lang="en-US" baseline="0" dirty="0" smtClean="0"/>
            </a:br>
            <a:r>
              <a:rPr lang="en-US" baseline="0" dirty="0" smtClean="0"/>
              <a:t>We started to deploy this framework through </a:t>
            </a:r>
            <a:r>
              <a:rPr lang="en-US" baseline="0" dirty="0" err="1" smtClean="0"/>
              <a:t>serverless</a:t>
            </a:r>
            <a:r>
              <a:rPr lang="en-US" baseline="0" dirty="0" smtClean="0"/>
              <a:t> which mitigated create a troposphere </a:t>
            </a:r>
            <a:r>
              <a:rPr lang="en-US" baseline="0" dirty="0" err="1" smtClean="0"/>
              <a:t>cloudformation</a:t>
            </a:r>
            <a:r>
              <a:rPr lang="en-US" baseline="0" dirty="0" smtClean="0"/>
              <a:t> stack that we would manually create instead of the quick configuration of a </a:t>
            </a:r>
            <a:r>
              <a:rPr lang="en-US" baseline="0" dirty="0" err="1" smtClean="0"/>
              <a:t>serverless</a:t>
            </a:r>
            <a:r>
              <a:rPr lang="en-US" baseline="0" dirty="0" smtClean="0"/>
              <a:t> </a:t>
            </a:r>
            <a:r>
              <a:rPr lang="en-US" baseline="0" dirty="0" err="1" smtClean="0"/>
              <a:t>yml</a:t>
            </a:r>
            <a:r>
              <a:rPr lang="en-US" baseline="0" dirty="0" smtClean="0"/>
              <a:t> file. Adding </a:t>
            </a:r>
            <a:r>
              <a:rPr lang="en-US" baseline="0" dirty="0" err="1" smtClean="0"/>
              <a:t>cloudwatch</a:t>
            </a:r>
            <a:r>
              <a:rPr lang="en-US" baseline="0" dirty="0" smtClean="0"/>
              <a:t> metrics helped track the overall progress of our importers on a per tenant and file type level. And we added </a:t>
            </a:r>
            <a:r>
              <a:rPr lang="en-US" baseline="0" dirty="0" err="1" smtClean="0"/>
              <a:t>DynamoDB</a:t>
            </a:r>
            <a:r>
              <a:rPr lang="en-US" baseline="0" dirty="0" smtClean="0"/>
              <a:t> for better tracing of specific files and what happened to them and what state they are currently in.</a:t>
            </a:r>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46862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 deep dive in to how each portion of these works, also go in to how </a:t>
            </a:r>
            <a:r>
              <a:rPr lang="en-US" dirty="0" err="1" smtClean="0"/>
              <a:t>serverless</a:t>
            </a:r>
            <a:r>
              <a:rPr lang="en-US" baseline="0" dirty="0" smtClean="0"/>
              <a:t> framework works. </a:t>
            </a:r>
            <a:br>
              <a:rPr lang="en-US" baseline="0" dirty="0" smtClean="0"/>
            </a:br>
            <a:r>
              <a:rPr lang="en-US" baseline="0" dirty="0" smtClean="0"/>
              <a:t/>
            </a:r>
            <a:br>
              <a:rPr lang="en-US" baseline="0" dirty="0" smtClean="0"/>
            </a:br>
            <a:r>
              <a:rPr lang="en-US" baseline="0" dirty="0" smtClean="0"/>
              <a:t>This architecture is obviously a little more complicated than the previous version, but at it’s core it’s pretty much the same as the past version with some extra safety nets. We will go in to each of the resources seen here in detail and talk about the improvements that were made to each one and what they are doing. A big thing to mention here that this framework is used for all of our clients, and any new clients that we create automatically get an AWS Transfer for SFTP user so it is ready for a customer to drops files in almost immediately and queues and Dynamo record will start to be created.</a:t>
            </a:r>
          </a:p>
          <a:p>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7809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part</a:t>
            </a:r>
            <a:r>
              <a:rPr lang="en-US" baseline="0" dirty="0" smtClean="0"/>
              <a:t> of the framework as you may remember is remarkably the same, except there are some hidden cases that don’t really show up on an architecture diagram. We now don’t create all 12 queues manually, we get the lambda to create them if they don’t already exist when you need to send a message to that queue. This forces the lambda to only create queues that need to be used and we don’t want a bunch of extra queues sitting around doing nothing except racking up costs. We also now send state of a given file to a Dynamo DB table that maintains records for each individual file for each tenant each uniquely identifier by a generated UUID in the lambda. A timeout field is also assigned that is by default 7 days after the file drops, this timeout makes sure that our importers are running in a timely manner. We also move the file to a new directory within S3 as soon as our lambda processes it to maintain state of the file in multiple locations just in case any given one fails.</a:t>
            </a:r>
          </a:p>
          <a:p>
            <a:endParaRPr lang="en-US" baseline="0" dirty="0" smtClean="0"/>
          </a:p>
          <a:p>
            <a:r>
              <a:rPr lang="en-US" baseline="0" dirty="0" smtClean="0"/>
              <a:t>Along with this state being tracked through Dynamo and S3 we also send metrics to </a:t>
            </a:r>
            <a:r>
              <a:rPr lang="en-US" baseline="0" dirty="0" err="1" smtClean="0"/>
              <a:t>CloudWatch</a:t>
            </a:r>
            <a:r>
              <a:rPr lang="en-US" baseline="0" dirty="0" smtClean="0"/>
              <a:t> throughout this entire framework to have some stats on how the health of our importers are. We later turn these metrics in to dashboards to track the day by day progress of files from a high level letting you know who many have been received, how many have started, how many timed out, etc. We can also create alarms based on this data to email someone and let them know if there are unusually high error rates.</a:t>
            </a:r>
            <a:br>
              <a:rPr lang="en-US" baseline="0" dirty="0" smtClean="0"/>
            </a:br>
            <a:r>
              <a:rPr lang="en-US" baseline="0" dirty="0" smtClean="0"/>
              <a:t/>
            </a:r>
            <a:br>
              <a:rPr lang="en-US" baseline="0" dirty="0" smtClean="0"/>
            </a:br>
            <a:r>
              <a:rPr lang="en-US" baseline="0" dirty="0" smtClean="0"/>
              <a:t>We also have a content check on each file that is dropped by using the S3 </a:t>
            </a:r>
            <a:r>
              <a:rPr lang="en-US" baseline="0" dirty="0" err="1" smtClean="0"/>
              <a:t>Etag</a:t>
            </a:r>
            <a:r>
              <a:rPr lang="en-US" baseline="0" dirty="0" smtClean="0"/>
              <a:t> metadata to ensure that we don’t have the same file being queued to run multiple times in case the client is accidentally stuck in a loop</a:t>
            </a:r>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76876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state updater is very</a:t>
            </a:r>
            <a:r>
              <a:rPr lang="en-US" baseline="0" dirty="0" smtClean="0"/>
              <a:t> similar to the one we had in our first attempt, except we merged the lambdas for both failure and success as they did pretty much the exact same task. As the importer is running it sends state checks to an SQS queue specifying whether it is in progress, completed or failed. This in turn triggers a Status Updater lambda that sends the state update by moving the file in the S3 bucket, changing the record in Dynamo with the new state and giving it a new timeout as we don’t want our importers running for more than 24 hours, and provides metrics to </a:t>
            </a:r>
            <a:r>
              <a:rPr lang="en-US" baseline="0" dirty="0" err="1" smtClean="0"/>
              <a:t>Cloudwatch</a:t>
            </a:r>
            <a:r>
              <a:rPr lang="en-US" baseline="0" dirty="0" smtClean="0"/>
              <a:t> that we can once again use for observability on the health of our importers. </a:t>
            </a:r>
            <a:br>
              <a:rPr lang="en-US" baseline="0" dirty="0" smtClean="0"/>
            </a:br>
            <a:r>
              <a:rPr lang="en-US" baseline="0" dirty="0" smtClean="0"/>
              <a:t/>
            </a:r>
            <a:br>
              <a:rPr lang="en-US" baseline="0" dirty="0" smtClean="0"/>
            </a:br>
            <a:r>
              <a:rPr lang="en-US" baseline="0" dirty="0" smtClean="0"/>
              <a:t>We also do an integrity check similar to how we did in the </a:t>
            </a:r>
            <a:r>
              <a:rPr lang="en-US" baseline="0" dirty="0" err="1" smtClean="0"/>
              <a:t>ingester</a:t>
            </a:r>
            <a:r>
              <a:rPr lang="en-US" baseline="0" dirty="0" smtClean="0"/>
              <a:t> by checking our </a:t>
            </a:r>
            <a:r>
              <a:rPr lang="en-US" baseline="0" dirty="0" err="1" smtClean="0"/>
              <a:t>Etags</a:t>
            </a:r>
            <a:r>
              <a:rPr lang="en-US" baseline="0" dirty="0" smtClean="0"/>
              <a:t> to make sure that we are not updating the wrong file and ensure that we are still in a good state.</a:t>
            </a:r>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16694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mentioned earlier that the core of this</a:t>
            </a:r>
            <a:r>
              <a:rPr lang="en-US" baseline="0" dirty="0" smtClean="0"/>
              <a:t> new version was the same with some extra safety nets, I’ll get in to a little bit more by what we mean by this right now. We have two extra pieces that required some extra resources so that we can ensure everything is running smoothly, this is our </a:t>
            </a:r>
            <a:r>
              <a:rPr lang="en-US" baseline="0" dirty="0" err="1" smtClean="0"/>
              <a:t>deadletter</a:t>
            </a:r>
            <a:r>
              <a:rPr lang="en-US" baseline="0" dirty="0" smtClean="0"/>
              <a:t> checker, and our timeout checker.</a:t>
            </a:r>
          </a:p>
          <a:p>
            <a:endParaRPr lang="en-US" baseline="0" dirty="0" smtClean="0"/>
          </a:p>
          <a:p>
            <a:r>
              <a:rPr lang="en-US" baseline="0" dirty="0" smtClean="0"/>
              <a:t>For our </a:t>
            </a:r>
            <a:r>
              <a:rPr lang="en-US" baseline="0" dirty="0" err="1" smtClean="0"/>
              <a:t>deadletter</a:t>
            </a:r>
            <a:r>
              <a:rPr lang="en-US" baseline="0" dirty="0" smtClean="0"/>
              <a:t> section, this should be familiar to you if you’ve worked with queues before, we have a </a:t>
            </a:r>
            <a:r>
              <a:rPr lang="en-US" baseline="0" dirty="0" err="1" smtClean="0"/>
              <a:t>deadletter</a:t>
            </a:r>
            <a:r>
              <a:rPr lang="en-US" baseline="0" dirty="0" smtClean="0"/>
              <a:t> assigned to each of our queues. This is in case there are any issues with the sending messages to the queues and receiving messages from it. This could be a limited number of sends received for the same message, limited number of receives on the same message to make sure the lambdas aren’t stuck in an infinite loop, and any possible hardware issues with the queues themselves. </a:t>
            </a:r>
          </a:p>
          <a:p>
            <a:endParaRPr lang="en-US" baseline="0" dirty="0" smtClean="0"/>
          </a:p>
          <a:p>
            <a:r>
              <a:rPr lang="en-US" baseline="0" dirty="0" smtClean="0"/>
              <a:t>This lambda consumes from our </a:t>
            </a:r>
            <a:r>
              <a:rPr lang="en-US" baseline="0" dirty="0" err="1" smtClean="0"/>
              <a:t>deadletter</a:t>
            </a:r>
            <a:r>
              <a:rPr lang="en-US" baseline="0" dirty="0" smtClean="0"/>
              <a:t> and then moves the file to the failed directory within S3 as there was something wrong and it may not have been processed fully or at all. It also provides metrics to </a:t>
            </a:r>
            <a:r>
              <a:rPr lang="en-US" baseline="0" dirty="0" err="1" smtClean="0"/>
              <a:t>cloudwatch</a:t>
            </a:r>
            <a:r>
              <a:rPr lang="en-US" baseline="0" dirty="0" smtClean="0"/>
              <a:t>, and updates the state in Dynamo as well. </a:t>
            </a:r>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06697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86065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check that we added for this framework</a:t>
            </a:r>
            <a:r>
              <a:rPr lang="en-US" baseline="0" dirty="0" smtClean="0"/>
              <a:t> is a timeout checker that checks Dynamo records to see if any of the files have timed out; You may remember earlier that a file times out after 7 days after placement and 1 day after it starts to run. This then marks the file as timed out in both S3, Dynamo, and </a:t>
            </a:r>
            <a:r>
              <a:rPr lang="en-US" baseline="0" dirty="0" err="1" smtClean="0"/>
              <a:t>Cloudwatch</a:t>
            </a:r>
            <a:r>
              <a:rPr lang="en-US" baseline="0" dirty="0" smtClean="0"/>
              <a:t> metrics which we will now get a little more in to.</a:t>
            </a:r>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75420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can see a little more details on our </a:t>
            </a:r>
            <a:r>
              <a:rPr lang="en-US" baseline="0" dirty="0" err="1" smtClean="0"/>
              <a:t>cloudwatch</a:t>
            </a:r>
            <a:r>
              <a:rPr lang="en-US" baseline="0" dirty="0" smtClean="0"/>
              <a:t> metrics and how we are utilizing it. We create metrics in our lambdas for each state a file reaches, and assigns a tenant to the given metric so that we can see the stats on a per customer/tenant basis. From this tenant data we are able to make dashboards like the one on the right on the screen, you can see it shows product files that are </a:t>
            </a:r>
            <a:r>
              <a:rPr lang="en-US" baseline="0" dirty="0" err="1" smtClean="0"/>
              <a:t>in_progress</a:t>
            </a:r>
            <a:r>
              <a:rPr lang="en-US" baseline="0" dirty="0" smtClean="0"/>
              <a:t> have been completed and how many failed. There are more data points such as dead lettered or timed out but this captures it well. However as you can see from this image </a:t>
            </a:r>
            <a:r>
              <a:rPr lang="en-US" baseline="0" dirty="0" err="1" smtClean="0"/>
              <a:t>cloudwatch</a:t>
            </a:r>
            <a:r>
              <a:rPr lang="en-US" baseline="0" dirty="0" smtClean="0"/>
              <a:t> does have some issue displaying data as the metrics don’t get defaulted to zero, but that is something that you can live with</a:t>
            </a:r>
          </a:p>
          <a:p>
            <a:endParaRPr lang="en-US" baseline="0" dirty="0" smtClean="0"/>
          </a:p>
          <a:p>
            <a:r>
              <a:rPr lang="en-US" baseline="0" dirty="0" smtClean="0"/>
              <a:t>We can also use these metrics to create alarms, such as if more than 5 files failed over the past hour then something might be wrong, or you could split it on a percentage base that can easily tell you the health of the importers and let you know when something might be broken when in previous versions we would have no idea if an importer failed unless something didn’t show up in app that was noticed by us or the client.</a:t>
            </a:r>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8489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Dynamo DB is another</a:t>
            </a:r>
            <a:r>
              <a:rPr lang="en-US" baseline="0" dirty="0" smtClean="0"/>
              <a:t> state store that keeps us updated on a per file basis and what state it is currently in. From here we can filter down which files failed, what reason they failed, and where they currently live on SFTP so that we can try to run them again. We are able to set this up with On-Demand Read/Write Provisioning so that we aren’t getting throttled when we have many different lambdas trying to hit this table at a time, we actually ran in to this when we were limiting 5 read/write units which was not nearly enough.</a:t>
            </a:r>
          </a:p>
          <a:p>
            <a:endParaRPr lang="en-US" baseline="0" dirty="0" smtClean="0"/>
          </a:p>
          <a:p>
            <a:r>
              <a:rPr lang="en-US" baseline="0" dirty="0" smtClean="0"/>
              <a:t>With this table we are also able to track timeouts which we have previously discussed in our architecture diagrams.</a:t>
            </a:r>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62636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just a little snippet of how our </a:t>
            </a:r>
            <a:r>
              <a:rPr lang="en-US" baseline="0" dirty="0" err="1" smtClean="0"/>
              <a:t>serverless</a:t>
            </a:r>
            <a:r>
              <a:rPr lang="en-US" baseline="0" dirty="0" smtClean="0"/>
              <a:t> framework is setup. As you can see at the top we specify the service name, then our provider to give the framework a little information of where this is all going and how it should be set up. </a:t>
            </a:r>
          </a:p>
          <a:p>
            <a:endParaRPr lang="en-US" baseline="0" dirty="0" smtClean="0"/>
          </a:p>
          <a:p>
            <a:r>
              <a:rPr lang="en-US" baseline="0" dirty="0" smtClean="0"/>
              <a:t>Then we specify our functions, in this case I’m showing the </a:t>
            </a:r>
            <a:r>
              <a:rPr lang="en-US" baseline="0" dirty="0" err="1" smtClean="0"/>
              <a:t>ingester</a:t>
            </a:r>
            <a:r>
              <a:rPr lang="en-US" baseline="0" dirty="0" smtClean="0"/>
              <a:t> lambda. You can see here I specify which function is the actual handler for the lambda (there are other helper files as well) and the IAM Role we want to provide it. We also add the S3 trigger that starts the lambda</a:t>
            </a:r>
            <a:br>
              <a:rPr lang="en-US" baseline="0" dirty="0" smtClean="0"/>
            </a:br>
            <a:r>
              <a:rPr lang="en-US" baseline="0" dirty="0" smtClean="0"/>
              <a:t/>
            </a:r>
            <a:br>
              <a:rPr lang="en-US" baseline="0" dirty="0" smtClean="0"/>
            </a:br>
            <a:r>
              <a:rPr lang="en-US" baseline="0" dirty="0" smtClean="0"/>
              <a:t>Last we specify the IAM resource itself giving basic roles such as </a:t>
            </a:r>
            <a:r>
              <a:rPr lang="en-US" baseline="0" dirty="0" err="1" smtClean="0"/>
              <a:t>cloudwatch</a:t>
            </a:r>
            <a:r>
              <a:rPr lang="en-US" baseline="0" dirty="0" smtClean="0"/>
              <a:t> logging, and other simple tasks the lambda needs to do</a:t>
            </a:r>
            <a:endParaRPr lang="en-US" dirty="0" smtClean="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6882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smtClean="0">
                <a:solidFill>
                  <a:schemeClr val="tx1"/>
                </a:solidFill>
                <a:effectLst/>
                <a:latin typeface="+mj-lt"/>
                <a:ea typeface="+mn-ea"/>
                <a:cs typeface="+mn-cs"/>
              </a:rPr>
              <a:t>Would go in to our command line and show us placing</a:t>
            </a:r>
            <a:r>
              <a:rPr lang="en-US" sz="1059" kern="1200" baseline="0" dirty="0" smtClean="0">
                <a:solidFill>
                  <a:schemeClr val="tx1"/>
                </a:solidFill>
                <a:effectLst/>
                <a:latin typeface="+mj-lt"/>
                <a:ea typeface="+mn-ea"/>
                <a:cs typeface="+mn-cs"/>
              </a:rPr>
              <a:t> files in SFTP and then watching the progress through lambdas and </a:t>
            </a:r>
            <a:r>
              <a:rPr lang="en-US" sz="1059" kern="1200" baseline="0" dirty="0" err="1" smtClean="0">
                <a:solidFill>
                  <a:schemeClr val="tx1"/>
                </a:solidFill>
                <a:effectLst/>
                <a:latin typeface="+mj-lt"/>
                <a:ea typeface="+mn-ea"/>
                <a:cs typeface="+mn-cs"/>
              </a:rPr>
              <a:t>DynamoDB</a:t>
            </a:r>
            <a:r>
              <a:rPr lang="en-US" sz="1059" kern="1200" baseline="0" dirty="0" smtClean="0">
                <a:solidFill>
                  <a:schemeClr val="tx1"/>
                </a:solidFill>
                <a:effectLst/>
                <a:latin typeface="+mj-lt"/>
                <a:ea typeface="+mn-ea"/>
                <a:cs typeface="+mn-cs"/>
              </a:rPr>
              <a:t>, should be a couple minutes, will have the tabs and everything opened beforehand. Not sure if I should pre-record a video and post that in the deck instead</a:t>
            </a:r>
          </a:p>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5E98A58-5894-EF42-B8F5-28708FCE112E}" type="datetime8">
              <a:rPr lang="en-US" smtClean="0"/>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04883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57600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5BE8237A-4D68-A141-8155-E7C5F376347F}" type="datetime8">
              <a:rPr lang="en-US" smtClean="0"/>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87969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always we should always be looking</a:t>
            </a:r>
            <a:r>
              <a:rPr lang="en-US" baseline="0" dirty="0" smtClean="0"/>
              <a:t> to improve on our processes, in this case there is one point of focus for us at Tulip. And that is improving the imports themselves. We are still in planning stages of how we want to do this, but the main point right now is how we are communicating what we want to process to our importers. We are thinking of making each message in our queues to be records in the files we want to process instead of just where the files lives currently. This can either be done through containerization, </a:t>
            </a:r>
            <a:r>
              <a:rPr lang="en-US" baseline="0" dirty="0" err="1" smtClean="0"/>
              <a:t>serverless</a:t>
            </a:r>
            <a:r>
              <a:rPr lang="en-US" baseline="0" dirty="0" smtClean="0"/>
              <a:t> lambda similar to the rest of the automation framework.</a:t>
            </a:r>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16170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186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97212" rtl="0" eaLnBrk="1" fontAlgn="auto" latinLnBrk="0" hangingPunct="1">
              <a:lnSpc>
                <a:spcPct val="90000"/>
              </a:lnSpc>
              <a:spcBef>
                <a:spcPts val="0"/>
              </a:spcBef>
              <a:spcAft>
                <a:spcPts val="400"/>
              </a:spcAft>
              <a:buClrTx/>
              <a:buSzTx/>
              <a:buFontTx/>
              <a:buNone/>
              <a:tabLst/>
              <a:defRPr/>
            </a:pPr>
            <a:r>
              <a:rPr lang="en-US" dirty="0" smtClean="0"/>
              <a:t>Tulip empowers store associates with mobile apps to look up products, manage customer data, check out shoppers, and message clients.  Our </a:t>
            </a:r>
            <a:r>
              <a:rPr lang="en-US" dirty="0" err="1" smtClean="0"/>
              <a:t>Clienteling</a:t>
            </a:r>
            <a:r>
              <a:rPr lang="en-US" dirty="0" smtClean="0"/>
              <a:t> apps elevate service and drive sales.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19430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5E98A58-5894-EF42-B8F5-28708FCE112E}" type="datetime8">
              <a:rPr lang="en-US" smtClean="0"/>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44355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started this as a pretty basic ETL pipeline, a</a:t>
            </a:r>
            <a:r>
              <a:rPr lang="en-US" baseline="0" dirty="0" smtClean="0"/>
              <a:t> client drops a file on our SFTP server which was EC2 </a:t>
            </a:r>
            <a:r>
              <a:rPr lang="en-US" baseline="0" dirty="0" err="1" smtClean="0"/>
              <a:t>linux</a:t>
            </a:r>
            <a:r>
              <a:rPr lang="en-US" baseline="0" dirty="0" smtClean="0"/>
              <a:t> backed. We would then download all of our files at once to a worker server that would then be processes one at a time by our importers. This is a relatively slow process and relied on SSH connections to our SFTP servers as it would sort through which files to pull to the worker server based on time dropped, and would sometimes leave files on our worker servers that could cause partition spacing issues.</a:t>
            </a:r>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59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69550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5E98A58-5894-EF42-B8F5-28708FCE112E}" type="datetime8">
              <a:rPr lang="en-US" smtClean="0"/>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4608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were already moving to Transfer</a:t>
            </a:r>
            <a:r>
              <a:rPr lang="en-US" baseline="0" dirty="0" smtClean="0"/>
              <a:t> for SFTP as it was announced so we were in the process of moving a client over, so we took advantage of the situation and worked on designing an AWS hosted solution that would help us stop relying on our EC2 instances as much, as we already wanted to move away from these and try to pursue a more containerized tech stack. We also wanted to make it as simple for our importers to know what to run. Before they had to pull all the files at once or do work on the SFTP server itself to determine what to run next, this took time and we didn’t want to have such open permissions on our SFTP servers. </a:t>
            </a:r>
            <a:endParaRPr lang="en-US" dirty="0"/>
          </a:p>
        </p:txBody>
      </p:sp>
      <p:sp>
        <p:nvSpPr>
          <p:cNvPr id="4" name="Header Placeholder 3"/>
          <p:cNvSpPr>
            <a:spLocks noGrp="1"/>
          </p:cNvSpPr>
          <p:nvPr>
            <p:ph type="hdr" sz="quarter" idx="10"/>
          </p:nvPr>
        </p:nvSpPr>
        <p:spPr/>
        <p:txBody>
          <a:bodyPr/>
          <a:lstStyle/>
          <a:p>
            <a:r>
              <a:rPr lang="en-US" smtClean="0"/>
              <a:t>ReInvent 2018</a:t>
            </a:r>
            <a:endParaRPr lang="en-US" dirty="0"/>
          </a:p>
        </p:txBody>
      </p:sp>
      <p:sp>
        <p:nvSpPr>
          <p:cNvPr id="5" name="Footer Placeholder 4"/>
          <p:cNvSpPr>
            <a:spLocks noGrp="1"/>
          </p:cNvSpPr>
          <p:nvPr>
            <p:ph type="ftr" sz="quarter" idx="11"/>
          </p:nvPr>
        </p:nvSpPr>
        <p:spPr/>
        <p:txBody>
          <a:bodyPr/>
          <a:lstStyle/>
          <a:p>
            <a:r>
              <a:rPr lang="en-US" altLang="x-none" sz="700" smtClean="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9/26/19 2:12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13492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18" name="summitpink">
            <a:extLst>
              <a:ext uri="{FF2B5EF4-FFF2-40B4-BE49-F238E27FC236}">
                <a16:creationId xmlns:a16="http://schemas.microsoft.com/office/drawing/2014/main" xmlns="" id="{7B608FB8-BC2F-477B-A115-09BFB1B9B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sp>
        <p:nvSpPr>
          <p:cNvPr id="46" name="Freeform: Shape 45">
            <a:extLst>
              <a:ext uri="{FF2B5EF4-FFF2-40B4-BE49-F238E27FC236}">
                <a16:creationId xmlns:a16="http://schemas.microsoft.com/office/drawing/2014/main" xmlns="" id="{49DC84CA-CE72-4309-9EAB-66ED7D370A86}"/>
              </a:ext>
            </a:extLst>
          </p:cNvPr>
          <p:cNvSpPr/>
          <p:nvPr userDrawn="1"/>
        </p:nvSpPr>
        <p:spPr bwMode="black">
          <a:xfrm>
            <a:off x="567307" y="3564340"/>
            <a:ext cx="2127613" cy="127642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normAutofit/>
          </a:bodyPr>
          <a:lstStyle/>
          <a:p>
            <a:endParaRPr lang="en-US" sz="3600"/>
          </a:p>
        </p:txBody>
      </p:sp>
      <p:sp>
        <p:nvSpPr>
          <p:cNvPr id="57" name="TextBox 56">
            <a:extLst>
              <a:ext uri="{FF2B5EF4-FFF2-40B4-BE49-F238E27FC236}">
                <a16:creationId xmlns:a16="http://schemas.microsoft.com/office/drawing/2014/main" xmlns="" id="{E5F7621C-B751-485D-99D9-A8088077E9C6}"/>
              </a:ext>
            </a:extLst>
          </p:cNvPr>
          <p:cNvSpPr txBox="1"/>
          <p:nvPr userDrawn="1"/>
        </p:nvSpPr>
        <p:spPr bwMode="black">
          <a:xfrm>
            <a:off x="3362081" y="3435128"/>
            <a:ext cx="4486519" cy="794178"/>
          </a:xfrm>
          <a:prstGeom prst="rect">
            <a:avLst/>
          </a:prstGeom>
          <a:noFill/>
        </p:spPr>
        <p:txBody>
          <a:bodyPr wrap="square" lIns="0" tIns="0" rIns="0" bIns="0" rtlCol="0" anchor="b" anchorCtr="0">
            <a:normAutofit/>
          </a:bodyPr>
          <a:lstStyle/>
          <a:p>
            <a:pPr>
              <a:lnSpc>
                <a:spcPct val="90000"/>
              </a:lnSpc>
              <a:spcAft>
                <a:spcPts val="1800"/>
              </a:spcAft>
            </a:pPr>
            <a:r>
              <a:rPr lang="en-US" sz="5200" b="0" kern="1200" spc="1200" baseline="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77" name="Text Placeholder 75">
            <a:extLst>
              <a:ext uri="{FF2B5EF4-FFF2-40B4-BE49-F238E27FC236}">
                <a16:creationId xmlns:a16="http://schemas.microsoft.com/office/drawing/2014/main" xmlns="" id="{E023C602-6BE4-47DE-B943-32F0B4DC2F9E}"/>
              </a:ext>
            </a:extLst>
          </p:cNvPr>
          <p:cNvSpPr>
            <a:spLocks noGrp="1"/>
          </p:cNvSpPr>
          <p:nvPr>
            <p:ph type="body" sz="quarter" idx="11" hasCustomPrompt="1"/>
          </p:nvPr>
        </p:nvSpPr>
        <p:spPr>
          <a:xfrm>
            <a:off x="3362081" y="4270635"/>
            <a:ext cx="9869732" cy="553998"/>
          </a:xfrm>
        </p:spPr>
        <p:txBody>
          <a:bodyPr lIns="0" tIns="0" rIns="0" bIns="0"/>
          <a:lstStyle>
            <a:lvl1pPr marL="0" algn="l" defTabSz="1097212" rtl="0" eaLnBrk="1" latinLnBrk="0" hangingPunct="1">
              <a:lnSpc>
                <a:spcPct val="90000"/>
              </a:lnSpc>
              <a:spcAft>
                <a:spcPts val="1800"/>
              </a:spcAft>
              <a:defRPr lang="en-US" sz="4000" b="0" kern="1200" spc="600" baseline="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12" rtl="0" eaLnBrk="1" fontAlgn="auto" latinLnBrk="0" hangingPunct="1">
              <a:lnSpc>
                <a:spcPct val="90000"/>
              </a:lnSpc>
              <a:spcBef>
                <a:spcPct val="20000"/>
              </a:spcBef>
              <a:spcAft>
                <a:spcPts val="1800"/>
              </a:spcAft>
              <a:buClrTx/>
              <a:buSzPct val="90000"/>
              <a:buFont typeface="Arial" pitchFamily="34" charset="0"/>
              <a:buNone/>
              <a:tabLst/>
            </a:pPr>
            <a:r>
              <a:rPr lang="en-US" dirty="0"/>
              <a:t>CITY NAME</a:t>
            </a:r>
          </a:p>
        </p:txBody>
      </p:sp>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xmlns="" id="{AA35186C-ECB0-4E0C-B713-18574AB95FE4}"/>
              </a:ext>
            </a:extLst>
          </p:cNvPr>
          <p:cNvSpPr>
            <a:spLocks noGrp="1"/>
          </p:cNvSpPr>
          <p:nvPr>
            <p:ph type="pic" sz="quarter" idx="10" hasCustomPrompt="1"/>
          </p:nvPr>
        </p:nvSpPr>
        <p:spPr>
          <a:xfrm>
            <a:off x="306324" y="1427011"/>
            <a:ext cx="14017752" cy="5716067"/>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smtClean="0"/>
              <a:t>Click to edit Master title style</a:t>
            </a:r>
            <a:endParaRPr lang="en-US" dirty="0"/>
          </a:p>
        </p:txBody>
      </p:sp>
      <p:sp>
        <p:nvSpPr>
          <p:cNvPr id="4" name="Text Placeholder 3">
            <a:extLst>
              <a:ext uri="{FF2B5EF4-FFF2-40B4-BE49-F238E27FC236}">
                <a16:creationId xmlns:a16="http://schemas.microsoft.com/office/drawing/2014/main" xmlns=""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5552479A-5DAD-4873-981C-C65E6B0D3CDB}"/>
              </a:ext>
            </a:extLst>
          </p:cNvPr>
          <p:cNvSpPr/>
          <p:nvPr userDrawn="1"/>
        </p:nvSpPr>
        <p:spPr bwMode="white">
          <a:xfrm>
            <a:off x="5381842" y="7539582"/>
            <a:ext cx="5752323" cy="3380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smtClean="0"/>
              <a:t>Click to edit Master title style</a:t>
            </a:r>
            <a:endParaRPr lang="en-US" dirty="0"/>
          </a:p>
        </p:txBody>
      </p:sp>
      <p:sp>
        <p:nvSpPr>
          <p:cNvPr id="8" name="Picture Placeholder 7">
            <a:extLst>
              <a:ext uri="{FF2B5EF4-FFF2-40B4-BE49-F238E27FC236}">
                <a16:creationId xmlns:a16="http://schemas.microsoft.com/office/drawing/2014/main" xmlns=""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xmlns=""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B0BD8948-597D-4B30-8B6E-BDB22A958C0F}"/>
              </a:ext>
            </a:extLst>
          </p:cNvPr>
          <p:cNvSpPr>
            <a:spLocks noGrp="1"/>
          </p:cNvSpPr>
          <p:nvPr>
            <p:ph type="pic" sz="quarter" idx="10" hasCustomPrompt="1"/>
          </p:nvPr>
        </p:nvSpPr>
        <p:spPr>
          <a:xfrm>
            <a:off x="0" y="0"/>
            <a:ext cx="14630400" cy="8229600"/>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tx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xmlns="" id="{305C438C-5785-440F-97CD-7B887B1888D4}"/>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xmlns="" id="{E9F7D3E0-85A7-4888-9332-9B0C252C20EA}"/>
              </a:ext>
            </a:extLst>
          </p:cNvPr>
          <p:cNvSpPr>
            <a:spLocks noGrp="1"/>
          </p:cNvSpPr>
          <p:nvPr>
            <p:ph type="title"/>
          </p:nvPr>
        </p:nvSpPr>
        <p:spPr bwMode="white">
          <a:xfrm>
            <a:off x="323088" y="347413"/>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smtClean="0"/>
              <a:t>Click to edit Master title style</a:t>
            </a:r>
            <a:endParaRPr lang="en-US" dirty="0"/>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xmlns=""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F0AA8A47-C5F7-4859-8110-C48C0CFB8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2" name="Title 1"/>
          <p:cNvSpPr>
            <a:spLocks noGrp="1"/>
          </p:cNvSpPr>
          <p:nvPr userDrawn="1">
            <p:ph type="title" hasCustomPrompt="1"/>
          </p:nvPr>
        </p:nvSpPr>
        <p:spPr bwMode="black">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grpSp>
        <p:nvGrpSpPr>
          <p:cNvPr id="13" name="Group 12">
            <a:extLst>
              <a:ext uri="{FF2B5EF4-FFF2-40B4-BE49-F238E27FC236}">
                <a16:creationId xmlns:a16="http://schemas.microsoft.com/office/drawing/2014/main" xmlns="" id="{3D090277-2AEC-4589-A0BC-2AEE9638B004}"/>
              </a:ext>
            </a:extLst>
          </p:cNvPr>
          <p:cNvGrpSpPr/>
          <p:nvPr userDrawn="1"/>
        </p:nvGrpSpPr>
        <p:grpSpPr bwMode="black">
          <a:xfrm>
            <a:off x="538164" y="7480675"/>
            <a:ext cx="4366203" cy="349837"/>
            <a:chOff x="15462169" y="3620905"/>
            <a:chExt cx="5755114" cy="461123"/>
          </a:xfrm>
          <a:solidFill>
            <a:schemeClr val="tx1"/>
          </a:solidFill>
        </p:grpSpPr>
        <p:sp>
          <p:nvSpPr>
            <p:cNvPr id="14" name="TextBox 13">
              <a:extLst>
                <a:ext uri="{FF2B5EF4-FFF2-40B4-BE49-F238E27FC236}">
                  <a16:creationId xmlns:a16="http://schemas.microsoft.com/office/drawing/2014/main" xmlns="" id="{355BDEDD-1799-4711-AFB7-000C1A5F4B7A}"/>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5" name="Freeform: Shape 14">
              <a:extLst>
                <a:ext uri="{FF2B5EF4-FFF2-40B4-BE49-F238E27FC236}">
                  <a16:creationId xmlns:a16="http://schemas.microsoft.com/office/drawing/2014/main" xmlns="" id="{23FB791A-438B-44C5-9345-E78C95C40297}"/>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6" name="TextBox 3">
            <a:extLst>
              <a:ext uri="{FF2B5EF4-FFF2-40B4-BE49-F238E27FC236}">
                <a16:creationId xmlns:a16="http://schemas.microsoft.com/office/drawing/2014/main" xmlns="" id="{411E4A2D-1820-442F-BD3F-461BCDD042B4}"/>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8976025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8" name="summitpink">
            <a:extLst>
              <a:ext uri="{FF2B5EF4-FFF2-40B4-BE49-F238E27FC236}">
                <a16:creationId xmlns:a16="http://schemas.microsoft.com/office/drawing/2014/main" xmlns="" id="{1764E9D7-2C3B-42BC-985C-E45BCBCAF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sp>
        <p:nvSpPr>
          <p:cNvPr id="6" name="Title 1"/>
          <p:cNvSpPr>
            <a:spLocks noGrp="1"/>
          </p:cNvSpPr>
          <p:nvPr userDrawn="1">
            <p:ph type="title" hasCustomPrompt="1"/>
          </p:nvPr>
        </p:nvSpPr>
        <p:spPr bwMode="black">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Video</a:t>
            </a:r>
          </a:p>
        </p:txBody>
      </p:sp>
      <p:grpSp>
        <p:nvGrpSpPr>
          <p:cNvPr id="11" name="Group 10">
            <a:extLst>
              <a:ext uri="{FF2B5EF4-FFF2-40B4-BE49-F238E27FC236}">
                <a16:creationId xmlns:a16="http://schemas.microsoft.com/office/drawing/2014/main" xmlns="" id="{0C5B5873-CF26-4556-B4B0-239A71268838}"/>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xmlns="" id="{F118F938-DFAC-4F7B-8B12-B2B44FAF0AA9}"/>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5" name="Freeform: Shape 14">
              <a:extLst>
                <a:ext uri="{FF2B5EF4-FFF2-40B4-BE49-F238E27FC236}">
                  <a16:creationId xmlns:a16="http://schemas.microsoft.com/office/drawing/2014/main" xmlns="" id="{DFD5E327-4A56-42F4-9E19-E4C17D16944D}"/>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6" name="TextBox 3">
            <a:extLst>
              <a:ext uri="{FF2B5EF4-FFF2-40B4-BE49-F238E27FC236}">
                <a16:creationId xmlns:a16="http://schemas.microsoft.com/office/drawing/2014/main" xmlns="" id="{9B5B42AC-9770-464D-8E27-7DF76D70C218}"/>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524218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xmlns="" id="{24868259-8C52-44B1-BACD-8728F621DA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115" t="22116"/>
          <a:stretch/>
        </p:blipFill>
        <p:spPr bwMode="white">
          <a:xfrm flipH="1" flipV="1">
            <a:off x="-3" y="0"/>
            <a:ext cx="14630402" cy="8229600"/>
          </a:xfrm>
          <a:prstGeom prst="rect">
            <a:avLst/>
          </a:prstGeom>
        </p:spPr>
      </p:pic>
      <p:sp>
        <p:nvSpPr>
          <p:cNvPr id="6" name="Title 1"/>
          <p:cNvSpPr>
            <a:spLocks noGrp="1"/>
          </p:cNvSpPr>
          <p:nvPr userDrawn="1">
            <p:ph type="title" hasCustomPrompt="1"/>
          </p:nvPr>
        </p:nvSpPr>
        <p:spPr bwMode="black">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Demo</a:t>
            </a:r>
          </a:p>
        </p:txBody>
      </p:sp>
      <p:grpSp>
        <p:nvGrpSpPr>
          <p:cNvPr id="12" name="Group 11">
            <a:extLst>
              <a:ext uri="{FF2B5EF4-FFF2-40B4-BE49-F238E27FC236}">
                <a16:creationId xmlns:a16="http://schemas.microsoft.com/office/drawing/2014/main" xmlns="" id="{943A0F77-9119-4B75-9256-CBACF7E00C8B}"/>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xmlns="" id="{F46B5BFC-4C4A-48E8-9972-01D702D251A2}"/>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4" name="Freeform: Shape 13">
              <a:extLst>
                <a:ext uri="{FF2B5EF4-FFF2-40B4-BE49-F238E27FC236}">
                  <a16:creationId xmlns:a16="http://schemas.microsoft.com/office/drawing/2014/main" xmlns="" id="{957820FD-2DDC-4EE1-B79D-009B3DDF5D98}"/>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6" name="TextBox 3">
            <a:extLst>
              <a:ext uri="{FF2B5EF4-FFF2-40B4-BE49-F238E27FC236}">
                <a16:creationId xmlns:a16="http://schemas.microsoft.com/office/drawing/2014/main" xmlns="" id="{2C611321-4375-4774-B64A-DFEBA63198AC}"/>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74353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xmlns="" id="{2DB0438D-0AA4-40DE-B859-53B4B25058B8}"/>
              </a:ext>
            </a:extLst>
          </p:cNvPr>
          <p:cNvSpPr>
            <a:spLocks noGrp="1"/>
          </p:cNvSpPr>
          <p:nvPr>
            <p:ph sz="quarter" idx="10" hasCustomPrompt="1"/>
          </p:nvPr>
        </p:nvSpPr>
        <p:spPr>
          <a:xfrm>
            <a:off x="323850" y="1809750"/>
            <a:ext cx="13768388"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6" name="Group 5">
            <a:extLst>
              <a:ext uri="{FF2B5EF4-FFF2-40B4-BE49-F238E27FC236}">
                <a16:creationId xmlns:a16="http://schemas.microsoft.com/office/drawing/2014/main" xmlns="" id="{02D61396-5886-41B4-BBC0-939B0D1D94CB}"/>
              </a:ext>
            </a:extLst>
          </p:cNvPr>
          <p:cNvGrpSpPr/>
          <p:nvPr userDrawn="1"/>
        </p:nvGrpSpPr>
        <p:grpSpPr bwMode="black">
          <a:xfrm>
            <a:off x="538164" y="7480675"/>
            <a:ext cx="4366203" cy="349837"/>
            <a:chOff x="15462169" y="3620905"/>
            <a:chExt cx="5755114" cy="461123"/>
          </a:xfrm>
          <a:solidFill>
            <a:schemeClr val="tx1"/>
          </a:solidFill>
        </p:grpSpPr>
        <p:sp>
          <p:nvSpPr>
            <p:cNvPr id="7" name="TextBox 6">
              <a:extLst>
                <a:ext uri="{FF2B5EF4-FFF2-40B4-BE49-F238E27FC236}">
                  <a16:creationId xmlns:a16="http://schemas.microsoft.com/office/drawing/2014/main" xmlns="" id="{AD7F915C-3FA2-4A5D-B997-655E978C009F}"/>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xmlns="" id="{1355A543-A464-4D97-96AB-E77598D648CA}"/>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2" name="TextBox 3">
            <a:extLst>
              <a:ext uri="{FF2B5EF4-FFF2-40B4-BE49-F238E27FC236}">
                <a16:creationId xmlns:a16="http://schemas.microsoft.com/office/drawing/2014/main" xmlns="" id="{CB043161-9FFF-4CA5-B6D0-F762D953CE7E}"/>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xmlns="" id="{2DB0438D-0AA4-40DE-B859-53B4B25058B8}"/>
              </a:ext>
            </a:extLst>
          </p:cNvPr>
          <p:cNvSpPr>
            <a:spLocks noGrp="1"/>
          </p:cNvSpPr>
          <p:nvPr>
            <p:ph sz="quarter" idx="10" hasCustomPrompt="1"/>
          </p:nvPr>
        </p:nvSpPr>
        <p:spPr>
          <a:xfrm>
            <a:off x="323850"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xmlns="" id="{37C8F698-9535-4EA1-A06D-92ABCB324DB2}"/>
              </a:ext>
            </a:extLst>
          </p:cNvPr>
          <p:cNvSpPr>
            <a:spLocks noGrp="1"/>
          </p:cNvSpPr>
          <p:nvPr>
            <p:ph sz="quarter" idx="11" hasCustomPrompt="1"/>
          </p:nvPr>
        </p:nvSpPr>
        <p:spPr>
          <a:xfrm>
            <a:off x="7064787"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12" name="Group 11">
            <a:extLst>
              <a:ext uri="{FF2B5EF4-FFF2-40B4-BE49-F238E27FC236}">
                <a16:creationId xmlns:a16="http://schemas.microsoft.com/office/drawing/2014/main" xmlns="" id="{C095D794-DFFC-4214-AD22-15DC429A8AA3}"/>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xmlns="" id="{07710EC2-2C89-4051-8B37-B2617CA92769}"/>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4" name="Freeform: Shape 13">
              <a:extLst>
                <a:ext uri="{FF2B5EF4-FFF2-40B4-BE49-F238E27FC236}">
                  <a16:creationId xmlns:a16="http://schemas.microsoft.com/office/drawing/2014/main" xmlns="" id="{BF249913-DAFA-47B0-A6D2-B6285DD43283}"/>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5" name="TextBox 3">
            <a:extLst>
              <a:ext uri="{FF2B5EF4-FFF2-40B4-BE49-F238E27FC236}">
                <a16:creationId xmlns:a16="http://schemas.microsoft.com/office/drawing/2014/main" xmlns="" id="{20159795-9550-480F-9E75-19241948440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xmlns="" id="{E357646A-0D8A-4815-8C4B-4541E6301E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flipV="1">
            <a:off x="0" y="0"/>
            <a:ext cx="14630400" cy="8229600"/>
          </a:xfrm>
          <a:prstGeom prst="rect">
            <a:avLst/>
          </a:prstGeom>
        </p:spPr>
      </p:pic>
      <p:sp>
        <p:nvSpPr>
          <p:cNvPr id="5" name="Title 4"/>
          <p:cNvSpPr>
            <a:spLocks noGrp="1"/>
          </p:cNvSpPr>
          <p:nvPr userDrawn="1">
            <p:ph type="title" hasCustomPrompt="1"/>
          </p:nvPr>
        </p:nvSpPr>
        <p:spPr bwMode="black">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userDrawn="1">
            <p:ph type="body" sz="quarter" idx="10" hasCustomPrompt="1"/>
          </p:nvPr>
        </p:nvSpPr>
        <p:spPr bwMode="black">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grpSp>
        <p:nvGrpSpPr>
          <p:cNvPr id="6" name="Group 5">
            <a:extLst>
              <a:ext uri="{FF2B5EF4-FFF2-40B4-BE49-F238E27FC236}">
                <a16:creationId xmlns:a16="http://schemas.microsoft.com/office/drawing/2014/main" xmlns="" id="{450ECFB0-2D69-450A-BA30-9626A3F05DDE}"/>
              </a:ext>
            </a:extLst>
          </p:cNvPr>
          <p:cNvGrpSpPr/>
          <p:nvPr userDrawn="1"/>
        </p:nvGrpSpPr>
        <p:grpSpPr bwMode="black">
          <a:xfrm>
            <a:off x="538164" y="7480675"/>
            <a:ext cx="4366203" cy="349837"/>
            <a:chOff x="15462169" y="3620905"/>
            <a:chExt cx="5755114" cy="461123"/>
          </a:xfrm>
          <a:solidFill>
            <a:schemeClr val="tx1"/>
          </a:solidFill>
        </p:grpSpPr>
        <p:sp>
          <p:nvSpPr>
            <p:cNvPr id="8" name="TextBox 7">
              <a:extLst>
                <a:ext uri="{FF2B5EF4-FFF2-40B4-BE49-F238E27FC236}">
                  <a16:creationId xmlns:a16="http://schemas.microsoft.com/office/drawing/2014/main" xmlns="" id="{99373AEF-ABF4-4F43-973C-6C4716CB2793}"/>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xmlns="" id="{D154EE40-5E4D-46BC-B8B9-B781EA0D34C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2" name="TextBox 3">
            <a:extLst>
              <a:ext uri="{FF2B5EF4-FFF2-40B4-BE49-F238E27FC236}">
                <a16:creationId xmlns:a16="http://schemas.microsoft.com/office/drawing/2014/main" xmlns="" id="{0589A2F4-68C4-4A8D-BCDA-1ED2F9722023}"/>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3318E54D-A0BE-4CD3-B844-7F60085A6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black">
          <a:xfrm>
            <a:off x="323088" y="2330011"/>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323850" y="4652963"/>
            <a:ext cx="10458448" cy="1665514"/>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323087" y="1471315"/>
            <a:ext cx="10462197"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2" name="TextBox 3">
            <a:extLst>
              <a:ext uri="{FF2B5EF4-FFF2-40B4-BE49-F238E27FC236}">
                <a16:creationId xmlns:a16="http://schemas.microsoft.com/office/drawing/2014/main" xmlns="" id="{6F758A9E-D98A-4B48-B7C9-FD59B2A7D711}"/>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3" name="Group 12">
            <a:extLst>
              <a:ext uri="{FF2B5EF4-FFF2-40B4-BE49-F238E27FC236}">
                <a16:creationId xmlns:a16="http://schemas.microsoft.com/office/drawing/2014/main" xmlns="" id="{3E1F1239-A73C-4685-9E35-F5D795BB27B6}"/>
              </a:ext>
            </a:extLst>
          </p:cNvPr>
          <p:cNvGrpSpPr/>
          <p:nvPr userDrawn="1"/>
        </p:nvGrpSpPr>
        <p:grpSpPr bwMode="black">
          <a:xfrm>
            <a:off x="538164" y="7480675"/>
            <a:ext cx="4366203" cy="349837"/>
            <a:chOff x="15462169" y="3620905"/>
            <a:chExt cx="5755114" cy="461123"/>
          </a:xfrm>
          <a:solidFill>
            <a:schemeClr val="tx1"/>
          </a:solidFill>
        </p:grpSpPr>
        <p:sp>
          <p:nvSpPr>
            <p:cNvPr id="15" name="TextBox 14">
              <a:extLst>
                <a:ext uri="{FF2B5EF4-FFF2-40B4-BE49-F238E27FC236}">
                  <a16:creationId xmlns:a16="http://schemas.microsoft.com/office/drawing/2014/main" xmlns="" id="{BC2EF1FC-A325-4A3C-AF24-2F0816040C80}"/>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a:lnSpc>
                  <a:spcPct val="90000"/>
                </a:lnSpc>
                <a:spcAft>
                  <a:spcPts val="1800"/>
                </a:spcAft>
              </a:pPr>
              <a:r>
                <a:rPr lang="en-US" sz="1800" b="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6" name="Freeform: Shape 15">
              <a:extLst>
                <a:ext uri="{FF2B5EF4-FFF2-40B4-BE49-F238E27FC236}">
                  <a16:creationId xmlns:a16="http://schemas.microsoft.com/office/drawing/2014/main" xmlns="" id="{BF37C4F5-F56D-44D5-9ECD-8BF490385D7A}"/>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summitpink">
            <a:extLst>
              <a:ext uri="{FF2B5EF4-FFF2-40B4-BE49-F238E27FC236}">
                <a16:creationId xmlns:a16="http://schemas.microsoft.com/office/drawing/2014/main" xmlns="" id="{B18E6A66-F6FC-4C29-B55E-8A0F62DC30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a:off x="0" y="0"/>
            <a:ext cx="14630400" cy="8229600"/>
          </a:xfrm>
          <a:prstGeom prst="rect">
            <a:avLst/>
          </a:prstGeom>
        </p:spPr>
      </p:pic>
      <p:sp>
        <p:nvSpPr>
          <p:cNvPr id="7" name="Text Placeholder 2">
            <a:extLst>
              <a:ext uri="{FF2B5EF4-FFF2-40B4-BE49-F238E27FC236}">
                <a16:creationId xmlns:a16="http://schemas.microsoft.com/office/drawing/2014/main" xmlns="" id="{267E3236-3BFA-49FE-817B-CDA727884803}"/>
              </a:ext>
            </a:extLst>
          </p:cNvPr>
          <p:cNvSpPr>
            <a:spLocks noGrp="1"/>
          </p:cNvSpPr>
          <p:nvPr userDrawn="1">
            <p:ph type="body" sz="quarter" idx="14" hasCustomPrompt="1"/>
          </p:nvPr>
        </p:nvSpPr>
        <p:spPr bwMode="black">
          <a:xfrm>
            <a:off x="323850" y="4235192"/>
            <a:ext cx="6130439" cy="1665514"/>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xmlns="" id="{630B8BD6-A711-4A2B-B746-1B6F5FF44CFA}"/>
              </a:ext>
            </a:extLst>
          </p:cNvPr>
          <p:cNvSpPr txBox="1"/>
          <p:nvPr userDrawn="1"/>
        </p:nvSpPr>
        <p:spPr bwMode="black">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grpSp>
        <p:nvGrpSpPr>
          <p:cNvPr id="8" name="Group 7">
            <a:extLst>
              <a:ext uri="{FF2B5EF4-FFF2-40B4-BE49-F238E27FC236}">
                <a16:creationId xmlns:a16="http://schemas.microsoft.com/office/drawing/2014/main" xmlns="" id="{08A2F340-0598-4806-899C-D106A0B4FFC8}"/>
              </a:ext>
            </a:extLst>
          </p:cNvPr>
          <p:cNvGrpSpPr/>
          <p:nvPr userDrawn="1"/>
        </p:nvGrpSpPr>
        <p:grpSpPr bwMode="black">
          <a:xfrm>
            <a:off x="538164" y="7480675"/>
            <a:ext cx="4366203" cy="349837"/>
            <a:chOff x="15462169" y="3620905"/>
            <a:chExt cx="5755114" cy="461123"/>
          </a:xfrm>
          <a:solidFill>
            <a:schemeClr val="tx1"/>
          </a:solidFill>
        </p:grpSpPr>
        <p:sp>
          <p:nvSpPr>
            <p:cNvPr id="10" name="TextBox 9">
              <a:extLst>
                <a:ext uri="{FF2B5EF4-FFF2-40B4-BE49-F238E27FC236}">
                  <a16:creationId xmlns:a16="http://schemas.microsoft.com/office/drawing/2014/main" xmlns="" id="{25279CAF-F798-4ED3-9CA6-061163C3287E}"/>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1" name="Freeform: Shape 10">
              <a:extLst>
                <a:ext uri="{FF2B5EF4-FFF2-40B4-BE49-F238E27FC236}">
                  <a16:creationId xmlns:a16="http://schemas.microsoft.com/office/drawing/2014/main" xmlns="" id="{A3BD0D3F-F2A6-4DB9-A080-8F7EA66F7F83}"/>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a:p>
          </p:txBody>
        </p:sp>
      </p:grpSp>
      <p:sp>
        <p:nvSpPr>
          <p:cNvPr id="13" name="TextBox 3">
            <a:extLst>
              <a:ext uri="{FF2B5EF4-FFF2-40B4-BE49-F238E27FC236}">
                <a16:creationId xmlns:a16="http://schemas.microsoft.com/office/drawing/2014/main" xmlns="" id="{E72E0899-9E18-4317-B7E5-C3F57DDAF139}"/>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urvey Reminder Layout">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xmlns="" id="{E357646A-0D8A-4815-8C4B-4541E6301E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grpSp>
        <p:nvGrpSpPr>
          <p:cNvPr id="6" name="Group 5">
            <a:extLst>
              <a:ext uri="{FF2B5EF4-FFF2-40B4-BE49-F238E27FC236}">
                <a16:creationId xmlns:a16="http://schemas.microsoft.com/office/drawing/2014/main" xmlns="" id="{450ECFB0-2D69-450A-BA30-9626A3F05DDE}"/>
              </a:ext>
            </a:extLst>
          </p:cNvPr>
          <p:cNvGrpSpPr/>
          <p:nvPr userDrawn="1"/>
        </p:nvGrpSpPr>
        <p:grpSpPr bwMode="black">
          <a:xfrm>
            <a:off x="538164" y="7480675"/>
            <a:ext cx="4366203" cy="349837"/>
            <a:chOff x="15462169" y="3620905"/>
            <a:chExt cx="5755114" cy="461123"/>
          </a:xfrm>
          <a:solidFill>
            <a:schemeClr val="tx1"/>
          </a:solidFill>
        </p:grpSpPr>
        <p:sp>
          <p:nvSpPr>
            <p:cNvPr id="8" name="TextBox 7">
              <a:extLst>
                <a:ext uri="{FF2B5EF4-FFF2-40B4-BE49-F238E27FC236}">
                  <a16:creationId xmlns:a16="http://schemas.microsoft.com/office/drawing/2014/main" xmlns="" id="{99373AEF-ABF4-4F43-973C-6C4716CB2793}"/>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xmlns="" id="{D154EE40-5E4D-46BC-B8B9-B781EA0D34C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
        <p:nvSpPr>
          <p:cNvPr id="12" name="TextBox 3">
            <a:extLst>
              <a:ext uri="{FF2B5EF4-FFF2-40B4-BE49-F238E27FC236}">
                <a16:creationId xmlns:a16="http://schemas.microsoft.com/office/drawing/2014/main" xmlns="" id="{0589A2F4-68C4-4A8D-BCDA-1ED2F9722023}"/>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14" name="TextBox 13">
            <a:extLst>
              <a:ext uri="{FF2B5EF4-FFF2-40B4-BE49-F238E27FC236}">
                <a16:creationId xmlns:a16="http://schemas.microsoft.com/office/drawing/2014/main" xmlns="" id="{FE4BBFF2-81E8-46B6-AA10-E6E305D2A846}"/>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a:t>
            </a:r>
            <a:br>
              <a:rPr lang="en-US" sz="5400" dirty="0">
                <a:gradFill>
                  <a:gsLst>
                    <a:gs pos="2917">
                      <a:schemeClr val="tx1"/>
                    </a:gs>
                    <a:gs pos="30000">
                      <a:schemeClr val="tx1"/>
                    </a:gs>
                  </a:gsLst>
                  <a:lin ang="5400000" scaled="0"/>
                </a:gradFill>
                <a:latin typeface="+mj-lt"/>
              </a:rPr>
            </a:br>
            <a:r>
              <a:rPr lang="en-US" sz="5400" dirty="0">
                <a:gradFill>
                  <a:gsLst>
                    <a:gs pos="2917">
                      <a:schemeClr val="tx1"/>
                    </a:gs>
                    <a:gs pos="30000">
                      <a:schemeClr val="tx1"/>
                    </a:gs>
                  </a:gsLst>
                  <a:lin ang="5400000" scaled="0"/>
                </a:gradFill>
                <a:latin typeface="+mj-lt"/>
              </a:rPr>
              <a:t>session survey.</a:t>
            </a:r>
          </a:p>
        </p:txBody>
      </p:sp>
      <p:sp>
        <p:nvSpPr>
          <p:cNvPr id="15" name="Oval 14">
            <a:extLst>
              <a:ext uri="{FF2B5EF4-FFF2-40B4-BE49-F238E27FC236}">
                <a16:creationId xmlns:a16="http://schemas.microsoft.com/office/drawing/2014/main" xmlns="" id="{024F42A1-B02F-46D5-BFFB-C7EACA48CB5C}"/>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6415253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BC311A8-0048-4C08-BEC1-58CB402B45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black">
          <a:xfrm>
            <a:off x="323088" y="2330011"/>
            <a:ext cx="10459209"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323851" y="4652963"/>
            <a:ext cx="5238749"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xmlns="" id="{F2225D5F-0ED5-4581-A2C0-55B5A05E2F64}"/>
              </a:ext>
            </a:extLst>
          </p:cNvPr>
          <p:cNvSpPr>
            <a:spLocks noGrp="1"/>
          </p:cNvSpPr>
          <p:nvPr>
            <p:ph type="body" sz="quarter" idx="18" hasCustomPrompt="1"/>
          </p:nvPr>
        </p:nvSpPr>
        <p:spPr bwMode="black">
          <a:xfrm>
            <a:off x="5562600" y="4652963"/>
            <a:ext cx="5219697"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2" name="TextBox 3">
            <a:extLst>
              <a:ext uri="{FF2B5EF4-FFF2-40B4-BE49-F238E27FC236}">
                <a16:creationId xmlns:a16="http://schemas.microsoft.com/office/drawing/2014/main" xmlns="" id="{05E284F4-9467-43F4-B445-7D9D9A904B4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3" name="Group 12">
            <a:extLst>
              <a:ext uri="{FF2B5EF4-FFF2-40B4-BE49-F238E27FC236}">
                <a16:creationId xmlns:a16="http://schemas.microsoft.com/office/drawing/2014/main" xmlns="" id="{DABFE1CE-8D4E-4420-B8D0-A2596221A7DE}"/>
              </a:ext>
            </a:extLst>
          </p:cNvPr>
          <p:cNvGrpSpPr/>
          <p:nvPr userDrawn="1"/>
        </p:nvGrpSpPr>
        <p:grpSpPr bwMode="black">
          <a:xfrm>
            <a:off x="538164" y="7480675"/>
            <a:ext cx="4366203" cy="349837"/>
            <a:chOff x="15462169" y="3620905"/>
            <a:chExt cx="5755114" cy="461123"/>
          </a:xfrm>
          <a:solidFill>
            <a:schemeClr val="tx1"/>
          </a:solidFill>
        </p:grpSpPr>
        <p:sp>
          <p:nvSpPr>
            <p:cNvPr id="15" name="TextBox 14">
              <a:extLst>
                <a:ext uri="{FF2B5EF4-FFF2-40B4-BE49-F238E27FC236}">
                  <a16:creationId xmlns:a16="http://schemas.microsoft.com/office/drawing/2014/main" xmlns="" id="{C4DF6E23-C45F-40B4-AEAB-3444F41D3585}"/>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6" name="Freeform: Shape 15">
              <a:extLst>
                <a:ext uri="{FF2B5EF4-FFF2-40B4-BE49-F238E27FC236}">
                  <a16:creationId xmlns:a16="http://schemas.microsoft.com/office/drawing/2014/main" xmlns="" id="{7CCB0038-A61B-483A-903F-8FF38E4BB38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A6DF17B9-7910-4F1D-A2E6-3BE5013A39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auto">
          <a:xfrm>
            <a:off x="323088" y="2330011"/>
            <a:ext cx="10459211"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323851"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5" name="Text Placeholder 2">
            <a:extLst>
              <a:ext uri="{FF2B5EF4-FFF2-40B4-BE49-F238E27FC236}">
                <a16:creationId xmlns:a16="http://schemas.microsoft.com/office/drawing/2014/main" xmlns="" id="{C3C66111-A5DF-40D5-A01B-0A66C984B0BA}"/>
              </a:ext>
            </a:extLst>
          </p:cNvPr>
          <p:cNvSpPr>
            <a:spLocks noGrp="1"/>
          </p:cNvSpPr>
          <p:nvPr>
            <p:ph type="body" sz="quarter" idx="16" hasCustomPrompt="1"/>
          </p:nvPr>
        </p:nvSpPr>
        <p:spPr bwMode="auto">
          <a:xfrm>
            <a:off x="4914593"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2">
            <a:extLst>
              <a:ext uri="{FF2B5EF4-FFF2-40B4-BE49-F238E27FC236}">
                <a16:creationId xmlns:a16="http://schemas.microsoft.com/office/drawing/2014/main" xmlns="" id="{9673D9BF-43B5-4C63-9CF5-575796F7042C}"/>
              </a:ext>
            </a:extLst>
          </p:cNvPr>
          <p:cNvSpPr>
            <a:spLocks noGrp="1"/>
          </p:cNvSpPr>
          <p:nvPr>
            <p:ph type="body" sz="quarter" idx="17" hasCustomPrompt="1"/>
          </p:nvPr>
        </p:nvSpPr>
        <p:spPr bwMode="auto">
          <a:xfrm>
            <a:off x="9505335"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3" name="TextBox 3">
            <a:extLst>
              <a:ext uri="{FF2B5EF4-FFF2-40B4-BE49-F238E27FC236}">
                <a16:creationId xmlns:a16="http://schemas.microsoft.com/office/drawing/2014/main" xmlns="" id="{8EB09985-DDBD-43D9-A4A3-6F4555DFC34A}"/>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4" name="Group 13">
            <a:extLst>
              <a:ext uri="{FF2B5EF4-FFF2-40B4-BE49-F238E27FC236}">
                <a16:creationId xmlns:a16="http://schemas.microsoft.com/office/drawing/2014/main" xmlns="" id="{D7CCE726-6DCE-459D-B04B-F2CF5F187C01}"/>
              </a:ext>
            </a:extLst>
          </p:cNvPr>
          <p:cNvGrpSpPr/>
          <p:nvPr userDrawn="1"/>
        </p:nvGrpSpPr>
        <p:grpSpPr bwMode="black">
          <a:xfrm>
            <a:off x="538164" y="7480675"/>
            <a:ext cx="4366203" cy="349837"/>
            <a:chOff x="15462169" y="3620905"/>
            <a:chExt cx="5755114" cy="461123"/>
          </a:xfrm>
          <a:solidFill>
            <a:schemeClr val="tx1"/>
          </a:solidFill>
        </p:grpSpPr>
        <p:sp>
          <p:nvSpPr>
            <p:cNvPr id="18" name="TextBox 17">
              <a:extLst>
                <a:ext uri="{FF2B5EF4-FFF2-40B4-BE49-F238E27FC236}">
                  <a16:creationId xmlns:a16="http://schemas.microsoft.com/office/drawing/2014/main" xmlns="" id="{3415657A-8F69-49A2-9B56-68920352E527}"/>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9" name="Freeform: Shape 18">
              <a:extLst>
                <a:ext uri="{FF2B5EF4-FFF2-40B4-BE49-F238E27FC236}">
                  <a16:creationId xmlns:a16="http://schemas.microsoft.com/office/drawing/2014/main" xmlns="" id="{33FD77D4-3A14-4331-AA04-9DFC5AAA4CD5}"/>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smtClean="0"/>
              <a:t>Click to edit Master title style</a:t>
            </a:r>
            <a:endParaRPr lang="en-US"/>
          </a:p>
        </p:txBody>
      </p:sp>
      <p:sp>
        <p:nvSpPr>
          <p:cNvPr id="3" name="Text Placeholder 3">
            <a:extLst>
              <a:ext uri="{FF2B5EF4-FFF2-40B4-BE49-F238E27FC236}">
                <a16:creationId xmlns:a16="http://schemas.microsoft.com/office/drawing/2014/main" xmlns=""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smtClean="0"/>
              <a:t>Click to edit Master title style</a:t>
            </a:r>
            <a:endParaRPr lang="en-US" dirty="0"/>
          </a:p>
        </p:txBody>
      </p:sp>
      <p:sp>
        <p:nvSpPr>
          <p:cNvPr id="3" name="Text Placeholder 3">
            <a:extLst>
              <a:ext uri="{FF2B5EF4-FFF2-40B4-BE49-F238E27FC236}">
                <a16:creationId xmlns:a16="http://schemas.microsoft.com/office/drawing/2014/main" xmlns=""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smtClean="0"/>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smtClean="0"/>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smtClean="0"/>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3">
            <a:extLst>
              <a:ext uri="{FF2B5EF4-FFF2-40B4-BE49-F238E27FC236}">
                <a16:creationId xmlns:a16="http://schemas.microsoft.com/office/drawing/2014/main" xmlns="" id="{7844DB65-7BC5-46FD-90A0-CE01B3D0D3C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1" name="Group 10">
            <a:extLst>
              <a:ext uri="{FF2B5EF4-FFF2-40B4-BE49-F238E27FC236}">
                <a16:creationId xmlns:a16="http://schemas.microsoft.com/office/drawing/2014/main" xmlns="" id="{C9202AE6-866E-4EC4-89B3-4AD1E9281E55}"/>
              </a:ext>
            </a:extLst>
          </p:cNvPr>
          <p:cNvGrpSpPr/>
          <p:nvPr userDrawn="1"/>
        </p:nvGrpSpPr>
        <p:grpSpPr bwMode="black">
          <a:xfrm>
            <a:off x="538164" y="7480675"/>
            <a:ext cx="4366203" cy="349837"/>
            <a:chOff x="15462169" y="3620905"/>
            <a:chExt cx="5755114" cy="461123"/>
          </a:xfrm>
          <a:solidFill>
            <a:schemeClr val="tx1"/>
          </a:solidFill>
        </p:grpSpPr>
        <p:sp>
          <p:nvSpPr>
            <p:cNvPr id="12" name="TextBox 11">
              <a:extLst>
                <a:ext uri="{FF2B5EF4-FFF2-40B4-BE49-F238E27FC236}">
                  <a16:creationId xmlns:a16="http://schemas.microsoft.com/office/drawing/2014/main" xmlns="" id="{FDDE2086-1A6A-442F-A5C7-E5F96AAF6B61}"/>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3" name="Freeform: Shape 12">
              <a:extLst>
                <a:ext uri="{FF2B5EF4-FFF2-40B4-BE49-F238E27FC236}">
                  <a16:creationId xmlns:a16="http://schemas.microsoft.com/office/drawing/2014/main" xmlns="" id="{1D4D031B-E88B-493D-B8EB-D3D99981E5BB}"/>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309" r:id="rId19"/>
    <p:sldLayoutId id="2147484373" r:id="rId20"/>
    <p:sldLayoutId id="2147484442" r:id="rId21"/>
    <p:sldLayoutId id="2147484256" r:id="rId22"/>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5.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5.xml"/><Relationship Id="rId5" Type="http://schemas.openxmlformats.org/officeDocument/2006/relationships/image" Target="../media/image17.png"/><Relationship Id="rId1" Type="http://schemas.microsoft.com/office/2007/relationships/media" Target="../media/media1.mov"/><Relationship Id="rId2" Type="http://schemas.openxmlformats.org/officeDocument/2006/relationships/video" Target="../media/media1.mov"/></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5E2C9E5F-4F15-4A76-88AD-D128A360036A}"/>
              </a:ext>
            </a:extLst>
          </p:cNvPr>
          <p:cNvSpPr>
            <a:spLocks noGrp="1"/>
          </p:cNvSpPr>
          <p:nvPr>
            <p:ph type="body" sz="quarter" idx="11"/>
          </p:nvPr>
        </p:nvSpPr>
        <p:spPr/>
        <p:txBody>
          <a:bodyPr/>
          <a:lstStyle/>
          <a:p>
            <a:r>
              <a:rPr lang="en-US" dirty="0" smtClean="0"/>
              <a:t>Toronto</a:t>
            </a:r>
            <a:endParaRPr lang="en-US" dirty="0"/>
          </a:p>
        </p:txBody>
      </p:sp>
    </p:spTree>
    <p:extLst>
      <p:ext uri="{BB962C8B-B14F-4D97-AF65-F5344CB8AC3E}">
        <p14:creationId xmlns:p14="http://schemas.microsoft.com/office/powerpoint/2010/main" val="425641203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9448DEC-A2E6-4408-A9CD-7648C3FD41B7}"/>
              </a:ext>
            </a:extLst>
          </p:cNvPr>
          <p:cNvSpPr>
            <a:spLocks noGrp="1"/>
          </p:cNvSpPr>
          <p:nvPr>
            <p:ph type="title"/>
          </p:nvPr>
        </p:nvSpPr>
        <p:spPr/>
        <p:txBody>
          <a:bodyPr/>
          <a:lstStyle/>
          <a:p>
            <a:r>
              <a:rPr lang="en-US" dirty="0" smtClean="0"/>
              <a:t>What We Came Up With - Overall</a:t>
            </a:r>
            <a:endParaRPr lang="en-US" dirty="0"/>
          </a:p>
        </p:txBody>
      </p:sp>
      <p:pic>
        <p:nvPicPr>
          <p:cNvPr id="8" name="Picture 7"/>
          <p:cNvPicPr>
            <a:picLocks noChangeAspect="1"/>
          </p:cNvPicPr>
          <p:nvPr/>
        </p:nvPicPr>
        <p:blipFill>
          <a:blip r:embed="rId3"/>
          <a:stretch>
            <a:fillRect/>
          </a:stretch>
        </p:blipFill>
        <p:spPr>
          <a:xfrm>
            <a:off x="1353113" y="887212"/>
            <a:ext cx="11926957" cy="6708913"/>
          </a:xfrm>
          <a:prstGeom prst="rect">
            <a:avLst/>
          </a:prstGeom>
        </p:spPr>
      </p:pic>
    </p:spTree>
    <p:extLst>
      <p:ext uri="{BB962C8B-B14F-4D97-AF65-F5344CB8AC3E}">
        <p14:creationId xmlns:p14="http://schemas.microsoft.com/office/powerpoint/2010/main" val="154453332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Came Up With - Ingest</a:t>
            </a:r>
            <a:endParaRPr lang="en-US" dirty="0"/>
          </a:p>
        </p:txBody>
      </p:sp>
      <p:pic>
        <p:nvPicPr>
          <p:cNvPr id="7" name="Picture 6"/>
          <p:cNvPicPr>
            <a:picLocks noChangeAspect="1"/>
          </p:cNvPicPr>
          <p:nvPr/>
        </p:nvPicPr>
        <p:blipFill>
          <a:blip r:embed="rId3"/>
          <a:stretch>
            <a:fillRect/>
          </a:stretch>
        </p:blipFill>
        <p:spPr>
          <a:xfrm>
            <a:off x="1985589" y="1427011"/>
            <a:ext cx="10662005" cy="6113133"/>
          </a:xfrm>
          <a:prstGeom prst="rect">
            <a:avLst/>
          </a:prstGeom>
        </p:spPr>
      </p:pic>
    </p:spTree>
    <p:extLst>
      <p:ext uri="{BB962C8B-B14F-4D97-AF65-F5344CB8AC3E}">
        <p14:creationId xmlns:p14="http://schemas.microsoft.com/office/powerpoint/2010/main" val="188905705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Came Up With </a:t>
            </a:r>
            <a:r>
              <a:rPr lang="mr-IN" dirty="0" smtClean="0"/>
              <a:t>–</a:t>
            </a:r>
            <a:r>
              <a:rPr lang="en-US" dirty="0" smtClean="0"/>
              <a:t> State Updater</a:t>
            </a:r>
            <a:endParaRPr lang="en-US" dirty="0"/>
          </a:p>
        </p:txBody>
      </p:sp>
      <p:pic>
        <p:nvPicPr>
          <p:cNvPr id="7" name="Picture 6"/>
          <p:cNvPicPr>
            <a:picLocks noChangeAspect="1"/>
          </p:cNvPicPr>
          <p:nvPr/>
        </p:nvPicPr>
        <p:blipFill>
          <a:blip r:embed="rId3"/>
          <a:stretch>
            <a:fillRect/>
          </a:stretch>
        </p:blipFill>
        <p:spPr>
          <a:xfrm>
            <a:off x="1921444" y="771483"/>
            <a:ext cx="11224714" cy="6478093"/>
          </a:xfrm>
          <a:prstGeom prst="rect">
            <a:avLst/>
          </a:prstGeom>
        </p:spPr>
      </p:pic>
    </p:spTree>
    <p:extLst>
      <p:ext uri="{BB962C8B-B14F-4D97-AF65-F5344CB8AC3E}">
        <p14:creationId xmlns:p14="http://schemas.microsoft.com/office/powerpoint/2010/main" val="148378995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9448DEC-A2E6-4408-A9CD-7648C3FD41B7}"/>
              </a:ext>
            </a:extLst>
          </p:cNvPr>
          <p:cNvSpPr>
            <a:spLocks noGrp="1"/>
          </p:cNvSpPr>
          <p:nvPr>
            <p:ph type="title"/>
          </p:nvPr>
        </p:nvSpPr>
        <p:spPr/>
        <p:txBody>
          <a:bodyPr/>
          <a:lstStyle/>
          <a:p>
            <a:r>
              <a:rPr lang="en-US" dirty="0" smtClean="0"/>
              <a:t>Takeaways </a:t>
            </a:r>
            <a:endParaRPr lang="en-US" dirty="0"/>
          </a:p>
        </p:txBody>
      </p:sp>
      <p:sp>
        <p:nvSpPr>
          <p:cNvPr id="4" name="Text Placeholder 3">
            <a:extLst>
              <a:ext uri="{FF2B5EF4-FFF2-40B4-BE49-F238E27FC236}">
                <a16:creationId xmlns:a16="http://schemas.microsoft.com/office/drawing/2014/main" xmlns="" id="{B7DF0221-B6B1-483C-B45F-8ECF5C99D7BE}"/>
              </a:ext>
            </a:extLst>
          </p:cNvPr>
          <p:cNvSpPr>
            <a:spLocks noGrp="1"/>
          </p:cNvSpPr>
          <p:nvPr>
            <p:ph idx="1"/>
          </p:nvPr>
        </p:nvSpPr>
        <p:spPr>
          <a:xfrm>
            <a:off x="325871" y="1743534"/>
            <a:ext cx="13984225" cy="6155531"/>
          </a:xfrm>
        </p:spPr>
        <p:txBody>
          <a:bodyPr/>
          <a:lstStyle/>
          <a:p>
            <a:r>
              <a:rPr lang="en-US" dirty="0" smtClean="0"/>
              <a:t>Importers Are Only Responsible </a:t>
            </a:r>
            <a:r>
              <a:rPr lang="en-US" dirty="0"/>
              <a:t>F</a:t>
            </a:r>
            <a:r>
              <a:rPr lang="en-US" dirty="0" smtClean="0"/>
              <a:t>or </a:t>
            </a:r>
            <a:r>
              <a:rPr lang="en-US" dirty="0"/>
              <a:t>I</a:t>
            </a:r>
            <a:r>
              <a:rPr lang="en-US" dirty="0" smtClean="0"/>
              <a:t>mporting</a:t>
            </a:r>
          </a:p>
          <a:p>
            <a:endParaRPr lang="en-US" dirty="0" smtClean="0"/>
          </a:p>
          <a:p>
            <a:r>
              <a:rPr lang="en-US" dirty="0" smtClean="0"/>
              <a:t>Added </a:t>
            </a:r>
            <a:r>
              <a:rPr lang="en-US" dirty="0" err="1" smtClean="0"/>
              <a:t>Config</a:t>
            </a:r>
            <a:r>
              <a:rPr lang="en-US" dirty="0" smtClean="0"/>
              <a:t> </a:t>
            </a:r>
            <a:r>
              <a:rPr lang="en-US" dirty="0"/>
              <a:t>F</a:t>
            </a:r>
            <a:r>
              <a:rPr lang="en-US" dirty="0" smtClean="0"/>
              <a:t>iles</a:t>
            </a:r>
            <a:endParaRPr lang="en-US" dirty="0"/>
          </a:p>
          <a:p>
            <a:endParaRPr lang="en-US" dirty="0"/>
          </a:p>
          <a:p>
            <a:r>
              <a:rPr lang="en-US" dirty="0" smtClean="0"/>
              <a:t>Lots </a:t>
            </a:r>
            <a:r>
              <a:rPr lang="en-US" dirty="0"/>
              <a:t>O</a:t>
            </a:r>
            <a:r>
              <a:rPr lang="en-US" dirty="0" smtClean="0"/>
              <a:t>f </a:t>
            </a:r>
            <a:r>
              <a:rPr lang="en-US" dirty="0"/>
              <a:t>O</a:t>
            </a:r>
            <a:r>
              <a:rPr lang="en-US" dirty="0" smtClean="0"/>
              <a:t>verhead</a:t>
            </a:r>
          </a:p>
          <a:p>
            <a:endParaRPr lang="en-US" dirty="0"/>
          </a:p>
          <a:p>
            <a:r>
              <a:rPr lang="en-US" dirty="0" smtClean="0"/>
              <a:t>Still Didn’t </a:t>
            </a:r>
            <a:r>
              <a:rPr lang="en-US" dirty="0"/>
              <a:t>H</a:t>
            </a:r>
            <a:r>
              <a:rPr lang="en-US" dirty="0" smtClean="0"/>
              <a:t>ave </a:t>
            </a:r>
            <a:r>
              <a:rPr lang="en-US" dirty="0"/>
              <a:t>G</a:t>
            </a:r>
            <a:r>
              <a:rPr lang="en-US" dirty="0" smtClean="0"/>
              <a:t>reat </a:t>
            </a:r>
            <a:r>
              <a:rPr lang="en-US" dirty="0"/>
              <a:t>V</a:t>
            </a:r>
            <a:r>
              <a:rPr lang="en-US" dirty="0" smtClean="0"/>
              <a:t>isibility</a:t>
            </a:r>
          </a:p>
          <a:p>
            <a:endParaRPr lang="en-US" dirty="0"/>
          </a:p>
          <a:p>
            <a:r>
              <a:rPr lang="en-US" dirty="0" smtClean="0"/>
              <a:t>Good First Step; Could </a:t>
            </a:r>
            <a:r>
              <a:rPr lang="en-US" dirty="0"/>
              <a:t>B</a:t>
            </a:r>
            <a:r>
              <a:rPr lang="en-US" dirty="0" smtClean="0"/>
              <a:t>e Better</a:t>
            </a:r>
          </a:p>
          <a:p>
            <a:endParaRPr lang="en-US" dirty="0" smtClean="0"/>
          </a:p>
          <a:p>
            <a:endParaRPr lang="en-US" dirty="0"/>
          </a:p>
        </p:txBody>
      </p:sp>
    </p:spTree>
    <p:extLst>
      <p:ext uri="{BB962C8B-B14F-4D97-AF65-F5344CB8AC3E}">
        <p14:creationId xmlns:p14="http://schemas.microsoft.com/office/powerpoint/2010/main" val="148206139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2675" y="3444973"/>
            <a:ext cx="12908725" cy="1126462"/>
          </a:xfrm>
        </p:spPr>
        <p:txBody>
          <a:bodyPr/>
          <a:lstStyle/>
          <a:p>
            <a:pPr>
              <a:spcBef>
                <a:spcPts val="4200"/>
              </a:spcBef>
            </a:pPr>
            <a:r>
              <a:rPr lang="en-US" dirty="0"/>
              <a:t>How </a:t>
            </a:r>
            <a:r>
              <a:rPr lang="en-US" dirty="0" smtClean="0"/>
              <a:t>Did </a:t>
            </a:r>
            <a:r>
              <a:rPr lang="en-US" dirty="0"/>
              <a:t>W</a:t>
            </a:r>
            <a:r>
              <a:rPr lang="en-US" dirty="0" smtClean="0"/>
              <a:t>e </a:t>
            </a:r>
            <a:r>
              <a:rPr lang="en-US" dirty="0"/>
              <a:t>I</a:t>
            </a:r>
            <a:r>
              <a:rPr lang="en-US" dirty="0" smtClean="0"/>
              <a:t>mprove </a:t>
            </a:r>
            <a:r>
              <a:rPr lang="en-US" dirty="0"/>
              <a:t>O</a:t>
            </a:r>
            <a:r>
              <a:rPr lang="en-US" dirty="0" smtClean="0"/>
              <a:t>n </a:t>
            </a:r>
            <a:r>
              <a:rPr lang="en-US" dirty="0"/>
              <a:t>I</a:t>
            </a:r>
            <a:r>
              <a:rPr lang="en-US" dirty="0" smtClean="0"/>
              <a:t>t</a:t>
            </a:r>
            <a:r>
              <a:rPr lang="en-US" dirty="0"/>
              <a:t>?</a:t>
            </a:r>
          </a:p>
        </p:txBody>
      </p:sp>
    </p:spTree>
    <p:extLst>
      <p:ext uri="{BB962C8B-B14F-4D97-AF65-F5344CB8AC3E}">
        <p14:creationId xmlns:p14="http://schemas.microsoft.com/office/powerpoint/2010/main" val="189364121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9448DEC-A2E6-4408-A9CD-7648C3FD41B7}"/>
              </a:ext>
            </a:extLst>
          </p:cNvPr>
          <p:cNvSpPr>
            <a:spLocks noGrp="1"/>
          </p:cNvSpPr>
          <p:nvPr>
            <p:ph type="title"/>
          </p:nvPr>
        </p:nvSpPr>
        <p:spPr/>
        <p:txBody>
          <a:bodyPr/>
          <a:lstStyle/>
          <a:p>
            <a:r>
              <a:rPr lang="en-US" dirty="0" smtClean="0"/>
              <a:t>What We Improved</a:t>
            </a:r>
            <a:endParaRPr lang="en-US" dirty="0"/>
          </a:p>
        </p:txBody>
      </p:sp>
      <p:sp>
        <p:nvSpPr>
          <p:cNvPr id="4" name="Text Placeholder 3">
            <a:extLst>
              <a:ext uri="{FF2B5EF4-FFF2-40B4-BE49-F238E27FC236}">
                <a16:creationId xmlns:a16="http://schemas.microsoft.com/office/drawing/2014/main" xmlns="" id="{B7DF0221-B6B1-483C-B45F-8ECF5C99D7BE}"/>
              </a:ext>
            </a:extLst>
          </p:cNvPr>
          <p:cNvSpPr>
            <a:spLocks noGrp="1"/>
          </p:cNvSpPr>
          <p:nvPr>
            <p:ph idx="1"/>
          </p:nvPr>
        </p:nvSpPr>
        <p:spPr>
          <a:xfrm>
            <a:off x="323089" y="1427015"/>
            <a:ext cx="13984225" cy="5826210"/>
          </a:xfrm>
        </p:spPr>
        <p:txBody>
          <a:bodyPr/>
          <a:lstStyle/>
          <a:p>
            <a:r>
              <a:rPr lang="en-US" dirty="0" smtClean="0"/>
              <a:t>We made the lambdas multi-tenant</a:t>
            </a:r>
            <a:endParaRPr lang="en-US" dirty="0"/>
          </a:p>
          <a:p>
            <a:pPr lvl="1"/>
            <a:r>
              <a:rPr lang="en-US" dirty="0" smtClean="0"/>
              <a:t>Only one set of lambdas we don’t need to create a separate framework for each new client.</a:t>
            </a:r>
            <a:endParaRPr lang="en-US" dirty="0"/>
          </a:p>
          <a:p>
            <a:endParaRPr lang="en-US" dirty="0" smtClean="0"/>
          </a:p>
          <a:p>
            <a:r>
              <a:rPr lang="en-US" dirty="0" err="1" smtClean="0"/>
              <a:t>Serverless</a:t>
            </a:r>
            <a:r>
              <a:rPr lang="en-US" dirty="0" smtClean="0"/>
              <a:t> Framework To Manage </a:t>
            </a:r>
            <a:r>
              <a:rPr lang="en-US" dirty="0"/>
              <a:t>L</a:t>
            </a:r>
            <a:r>
              <a:rPr lang="en-US" dirty="0" smtClean="0"/>
              <a:t>ambdas</a:t>
            </a:r>
            <a:endParaRPr lang="en-US" dirty="0"/>
          </a:p>
          <a:p>
            <a:pPr lvl="1"/>
            <a:r>
              <a:rPr lang="en-US" dirty="0" smtClean="0"/>
              <a:t>We now use </a:t>
            </a:r>
            <a:r>
              <a:rPr lang="en-US" dirty="0" err="1" smtClean="0"/>
              <a:t>serverless</a:t>
            </a:r>
            <a:r>
              <a:rPr lang="en-US" dirty="0" smtClean="0"/>
              <a:t> to deploy and track the state of our lambdas.</a:t>
            </a:r>
            <a:endParaRPr lang="en-US" dirty="0"/>
          </a:p>
          <a:p>
            <a:endParaRPr lang="en-US" dirty="0" smtClean="0"/>
          </a:p>
          <a:p>
            <a:r>
              <a:rPr lang="en-US" dirty="0" smtClean="0"/>
              <a:t>Better Visibility</a:t>
            </a:r>
            <a:endParaRPr lang="en-US" dirty="0"/>
          </a:p>
          <a:p>
            <a:pPr lvl="1"/>
            <a:r>
              <a:rPr lang="en-US" dirty="0" smtClean="0"/>
              <a:t>We created better logging, and </a:t>
            </a:r>
            <a:r>
              <a:rPr lang="en-US" dirty="0" err="1" smtClean="0"/>
              <a:t>Cloudwatch</a:t>
            </a:r>
            <a:r>
              <a:rPr lang="en-US" dirty="0" smtClean="0"/>
              <a:t> metrics.</a:t>
            </a:r>
          </a:p>
          <a:p>
            <a:pPr lvl="1"/>
            <a:endParaRPr lang="en-US" dirty="0"/>
          </a:p>
          <a:p>
            <a:r>
              <a:rPr lang="en-US" dirty="0" smtClean="0"/>
              <a:t>Added </a:t>
            </a:r>
            <a:r>
              <a:rPr lang="en-US" dirty="0" err="1" smtClean="0"/>
              <a:t>DynamoDB</a:t>
            </a:r>
            <a:r>
              <a:rPr lang="en-US" dirty="0" smtClean="0"/>
              <a:t> Tables</a:t>
            </a:r>
          </a:p>
          <a:p>
            <a:pPr lvl="1"/>
            <a:r>
              <a:rPr lang="en-US" dirty="0" smtClean="0"/>
              <a:t>We added better data of the current state of files, constantly updating the associating records with their current state.</a:t>
            </a:r>
            <a:endParaRPr lang="en-US" dirty="0"/>
          </a:p>
        </p:txBody>
      </p:sp>
    </p:spTree>
    <p:extLst>
      <p:ext uri="{BB962C8B-B14F-4D97-AF65-F5344CB8AC3E}">
        <p14:creationId xmlns:p14="http://schemas.microsoft.com/office/powerpoint/2010/main" val="183114981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We Have </a:t>
            </a:r>
            <a:r>
              <a:rPr lang="mr-IN" dirty="0" smtClean="0"/>
              <a:t>–</a:t>
            </a:r>
            <a:r>
              <a:rPr lang="en-US" dirty="0" smtClean="0"/>
              <a:t> Overall</a:t>
            </a:r>
            <a:endParaRPr lang="en-US" dirty="0"/>
          </a:p>
        </p:txBody>
      </p:sp>
      <p:pic>
        <p:nvPicPr>
          <p:cNvPr id="8" name="Picture 7"/>
          <p:cNvPicPr>
            <a:picLocks noChangeAspect="1"/>
          </p:cNvPicPr>
          <p:nvPr/>
        </p:nvPicPr>
        <p:blipFill>
          <a:blip r:embed="rId3"/>
          <a:stretch>
            <a:fillRect/>
          </a:stretch>
        </p:blipFill>
        <p:spPr>
          <a:xfrm>
            <a:off x="0" y="0"/>
            <a:ext cx="14630399" cy="8229599"/>
          </a:xfrm>
          <a:prstGeom prst="rect">
            <a:avLst/>
          </a:prstGeom>
        </p:spPr>
      </p:pic>
    </p:spTree>
    <p:extLst>
      <p:ext uri="{BB962C8B-B14F-4D97-AF65-F5344CB8AC3E}">
        <p14:creationId xmlns:p14="http://schemas.microsoft.com/office/powerpoint/2010/main" val="127788790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a:t>
            </a:r>
            <a:r>
              <a:rPr lang="mr-IN" dirty="0" smtClean="0"/>
              <a:t>–</a:t>
            </a:r>
            <a:r>
              <a:rPr lang="en-US" dirty="0" smtClean="0"/>
              <a:t> Ingest</a:t>
            </a:r>
            <a:endParaRPr lang="en-US" dirty="0"/>
          </a:p>
        </p:txBody>
      </p:sp>
      <p:pic>
        <p:nvPicPr>
          <p:cNvPr id="10" name="Picture 9"/>
          <p:cNvPicPr>
            <a:picLocks noChangeAspect="1"/>
          </p:cNvPicPr>
          <p:nvPr/>
        </p:nvPicPr>
        <p:blipFill>
          <a:blip r:embed="rId3"/>
          <a:stretch>
            <a:fillRect/>
          </a:stretch>
        </p:blipFill>
        <p:spPr>
          <a:xfrm>
            <a:off x="3868233" y="887212"/>
            <a:ext cx="6896718" cy="6598628"/>
          </a:xfrm>
          <a:prstGeom prst="rect">
            <a:avLst/>
          </a:prstGeom>
        </p:spPr>
      </p:pic>
    </p:spTree>
    <p:extLst>
      <p:ext uri="{BB962C8B-B14F-4D97-AF65-F5344CB8AC3E}">
        <p14:creationId xmlns:p14="http://schemas.microsoft.com/office/powerpoint/2010/main" val="149866797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a:t>
            </a:r>
            <a:r>
              <a:rPr lang="mr-IN" dirty="0" smtClean="0"/>
              <a:t>–</a:t>
            </a:r>
            <a:r>
              <a:rPr lang="en-US" dirty="0" smtClean="0"/>
              <a:t> State Updater</a:t>
            </a:r>
            <a:endParaRPr lang="en-US" dirty="0"/>
          </a:p>
        </p:txBody>
      </p:sp>
      <p:pic>
        <p:nvPicPr>
          <p:cNvPr id="7" name="Picture 6"/>
          <p:cNvPicPr>
            <a:picLocks noChangeAspect="1"/>
          </p:cNvPicPr>
          <p:nvPr/>
        </p:nvPicPr>
        <p:blipFill>
          <a:blip r:embed="rId3"/>
          <a:stretch>
            <a:fillRect/>
          </a:stretch>
        </p:blipFill>
        <p:spPr>
          <a:xfrm>
            <a:off x="0" y="1211742"/>
            <a:ext cx="14630400" cy="6203682"/>
          </a:xfrm>
          <a:prstGeom prst="rect">
            <a:avLst/>
          </a:prstGeom>
        </p:spPr>
      </p:pic>
    </p:spTree>
    <p:extLst>
      <p:ext uri="{BB962C8B-B14F-4D97-AF65-F5344CB8AC3E}">
        <p14:creationId xmlns:p14="http://schemas.microsoft.com/office/powerpoint/2010/main" val="37581758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a:t>
            </a:r>
            <a:r>
              <a:rPr lang="mr-IN" dirty="0" smtClean="0"/>
              <a:t>–</a:t>
            </a:r>
            <a:r>
              <a:rPr lang="en-US" dirty="0" smtClean="0"/>
              <a:t> </a:t>
            </a:r>
            <a:r>
              <a:rPr lang="en-US" dirty="0" err="1" smtClean="0"/>
              <a:t>Deadletter</a:t>
            </a:r>
            <a:endParaRPr lang="en-US" dirty="0"/>
          </a:p>
        </p:txBody>
      </p:sp>
      <p:pic>
        <p:nvPicPr>
          <p:cNvPr id="6" name="Picture 5"/>
          <p:cNvPicPr>
            <a:picLocks noChangeAspect="1"/>
          </p:cNvPicPr>
          <p:nvPr/>
        </p:nvPicPr>
        <p:blipFill>
          <a:blip r:embed="rId3"/>
          <a:stretch>
            <a:fillRect/>
          </a:stretch>
        </p:blipFill>
        <p:spPr>
          <a:xfrm>
            <a:off x="1289140" y="-198783"/>
            <a:ext cx="12054904" cy="8229600"/>
          </a:xfrm>
          <a:prstGeom prst="rect">
            <a:avLst/>
          </a:prstGeom>
        </p:spPr>
      </p:pic>
    </p:spTree>
    <p:extLst>
      <p:ext uri="{BB962C8B-B14F-4D97-AF65-F5344CB8AC3E}">
        <p14:creationId xmlns:p14="http://schemas.microsoft.com/office/powerpoint/2010/main" val="200373404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Automating SFTP Workflows</a:t>
            </a:r>
          </a:p>
        </p:txBody>
      </p:sp>
      <p:sp>
        <p:nvSpPr>
          <p:cNvPr id="5" name="Text Placeholder 4"/>
          <p:cNvSpPr>
            <a:spLocks noGrp="1"/>
          </p:cNvSpPr>
          <p:nvPr>
            <p:ph type="body" sz="quarter" idx="14"/>
          </p:nvPr>
        </p:nvSpPr>
        <p:spPr>
          <a:xfrm>
            <a:off x="323088" y="4680673"/>
            <a:ext cx="10458448" cy="1665514"/>
          </a:xfrm>
        </p:spPr>
        <p:txBody>
          <a:bodyPr/>
          <a:lstStyle/>
          <a:p>
            <a:r>
              <a:rPr lang="en-US" dirty="0" smtClean="0"/>
              <a:t>Daniel </a:t>
            </a:r>
            <a:r>
              <a:rPr lang="en-US" dirty="0" err="1" smtClean="0"/>
              <a:t>Wierdsma</a:t>
            </a:r>
            <a:endParaRPr lang="en-US" dirty="0"/>
          </a:p>
          <a:p>
            <a:r>
              <a:rPr lang="en-US" dirty="0" smtClean="0"/>
              <a:t>DevOps Engineer @ Tulip</a:t>
            </a:r>
            <a:endParaRPr lang="en-US" dirty="0"/>
          </a:p>
          <a:p>
            <a:r>
              <a:rPr lang="en-US" dirty="0" err="1" smtClean="0"/>
              <a:t>Daniel.wierdsma@tulip.com</a:t>
            </a:r>
            <a:endParaRPr lang="en-US" dirty="0"/>
          </a:p>
        </p:txBody>
      </p:sp>
    </p:spTree>
    <p:extLst>
      <p:ext uri="{BB962C8B-B14F-4D97-AF65-F5344CB8AC3E}">
        <p14:creationId xmlns:p14="http://schemas.microsoft.com/office/powerpoint/2010/main" val="38498488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Have </a:t>
            </a:r>
            <a:r>
              <a:rPr lang="mr-IN" dirty="0" smtClean="0"/>
              <a:t>–</a:t>
            </a:r>
            <a:r>
              <a:rPr lang="en-US" dirty="0" smtClean="0"/>
              <a:t> Timeout Checker</a:t>
            </a:r>
            <a:endParaRPr lang="en-US" dirty="0"/>
          </a:p>
        </p:txBody>
      </p:sp>
      <p:pic>
        <p:nvPicPr>
          <p:cNvPr id="5" name="Picture 4"/>
          <p:cNvPicPr>
            <a:picLocks noChangeAspect="1"/>
          </p:cNvPicPr>
          <p:nvPr/>
        </p:nvPicPr>
        <p:blipFill>
          <a:blip r:embed="rId3"/>
          <a:stretch>
            <a:fillRect/>
          </a:stretch>
        </p:blipFill>
        <p:spPr>
          <a:xfrm>
            <a:off x="2763461" y="1427011"/>
            <a:ext cx="9106261" cy="5293424"/>
          </a:xfrm>
          <a:prstGeom prst="rect">
            <a:avLst/>
          </a:prstGeom>
        </p:spPr>
      </p:pic>
    </p:spTree>
    <p:extLst>
      <p:ext uri="{BB962C8B-B14F-4D97-AF65-F5344CB8AC3E}">
        <p14:creationId xmlns:p14="http://schemas.microsoft.com/office/powerpoint/2010/main" val="13971411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Metrics</a:t>
            </a:r>
            <a:endParaRPr lang="en-US" dirty="0"/>
          </a:p>
        </p:txBody>
      </p:sp>
      <p:pic>
        <p:nvPicPr>
          <p:cNvPr id="5" name="Picture 4"/>
          <p:cNvPicPr>
            <a:picLocks noChangeAspect="1"/>
          </p:cNvPicPr>
          <p:nvPr/>
        </p:nvPicPr>
        <p:blipFill>
          <a:blip r:embed="rId3"/>
          <a:stretch>
            <a:fillRect/>
          </a:stretch>
        </p:blipFill>
        <p:spPr>
          <a:xfrm>
            <a:off x="8773118" y="1427011"/>
            <a:ext cx="5536978" cy="5497239"/>
          </a:xfrm>
          <a:prstGeom prst="rect">
            <a:avLst/>
          </a:prstGeom>
        </p:spPr>
      </p:pic>
      <p:sp>
        <p:nvSpPr>
          <p:cNvPr id="9" name="Text Placeholder 3">
            <a:extLst>
              <a:ext uri="{FF2B5EF4-FFF2-40B4-BE49-F238E27FC236}">
                <a16:creationId xmlns:a16="http://schemas.microsoft.com/office/drawing/2014/main" xmlns="" id="{B7DF0221-B6B1-483C-B45F-8ECF5C99D7BE}"/>
              </a:ext>
            </a:extLst>
          </p:cNvPr>
          <p:cNvSpPr>
            <a:spLocks noGrp="1"/>
          </p:cNvSpPr>
          <p:nvPr>
            <p:ph idx="1"/>
          </p:nvPr>
        </p:nvSpPr>
        <p:spPr>
          <a:xfrm>
            <a:off x="323090" y="1427015"/>
            <a:ext cx="8277572" cy="5330690"/>
          </a:xfrm>
        </p:spPr>
        <p:txBody>
          <a:bodyPr/>
          <a:lstStyle/>
          <a:p>
            <a:r>
              <a:rPr lang="en-US" dirty="0" smtClean="0"/>
              <a:t>Metrics For Each State And Tenant</a:t>
            </a:r>
          </a:p>
          <a:p>
            <a:pPr lvl="1"/>
            <a:r>
              <a:rPr lang="en-US" dirty="0" smtClean="0"/>
              <a:t>Helps out parse on a per customer basis the progress of our imports.</a:t>
            </a:r>
          </a:p>
          <a:p>
            <a:endParaRPr lang="en-US" dirty="0"/>
          </a:p>
          <a:p>
            <a:r>
              <a:rPr lang="en-US" dirty="0" smtClean="0"/>
              <a:t>Created Dashboards Per Tenant</a:t>
            </a:r>
          </a:p>
          <a:p>
            <a:pPr lvl="1"/>
            <a:r>
              <a:rPr lang="en-US" dirty="0" smtClean="0"/>
              <a:t>We created dashboards for each of our live customers that show the metrics that we have created on a handy graph.</a:t>
            </a:r>
          </a:p>
          <a:p>
            <a:pPr lvl="1"/>
            <a:endParaRPr lang="en-US" dirty="0"/>
          </a:p>
          <a:p>
            <a:r>
              <a:rPr lang="en-US" dirty="0" smtClean="0"/>
              <a:t>Data Can Be Used To Create Alarms</a:t>
            </a:r>
          </a:p>
          <a:p>
            <a:pPr lvl="1"/>
            <a:r>
              <a:rPr lang="en-US" dirty="0" smtClean="0"/>
              <a:t>These metrics allows us to set up alarms that can let us know before our clients that something is wrong with imports.</a:t>
            </a:r>
            <a:endParaRPr lang="en-US" dirty="0"/>
          </a:p>
        </p:txBody>
      </p:sp>
    </p:spTree>
    <p:extLst>
      <p:ext uri="{BB962C8B-B14F-4D97-AF65-F5344CB8AC3E}">
        <p14:creationId xmlns:p14="http://schemas.microsoft.com/office/powerpoint/2010/main" val="384619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Dynamo DB Records</a:t>
            </a:r>
            <a:endParaRPr lang="en-US" dirty="0"/>
          </a:p>
        </p:txBody>
      </p:sp>
      <p:sp>
        <p:nvSpPr>
          <p:cNvPr id="3" name="Content Placeholder 2"/>
          <p:cNvSpPr>
            <a:spLocks noGrp="1"/>
          </p:cNvSpPr>
          <p:nvPr>
            <p:ph idx="1"/>
          </p:nvPr>
        </p:nvSpPr>
        <p:spPr>
          <a:xfrm>
            <a:off x="323089" y="1427014"/>
            <a:ext cx="13313397" cy="4764381"/>
          </a:xfrm>
        </p:spPr>
        <p:txBody>
          <a:bodyPr/>
          <a:lstStyle/>
          <a:p>
            <a:pPr lvl="1"/>
            <a:endParaRPr lang="en-US" dirty="0"/>
          </a:p>
          <a:p>
            <a:r>
              <a:rPr lang="en-US" dirty="0"/>
              <a:t>Provide State For Specific Files</a:t>
            </a:r>
          </a:p>
          <a:p>
            <a:pPr lvl="1"/>
            <a:r>
              <a:rPr lang="en-US" dirty="0"/>
              <a:t>In our Demo we have a shot where we show the date a file was dropped, current state and other </a:t>
            </a:r>
            <a:r>
              <a:rPr lang="en-US" dirty="0" smtClean="0"/>
              <a:t>details.</a:t>
            </a:r>
          </a:p>
          <a:p>
            <a:pPr lvl="1"/>
            <a:endParaRPr lang="en-US" dirty="0"/>
          </a:p>
          <a:p>
            <a:r>
              <a:rPr lang="en-US" dirty="0" smtClean="0"/>
              <a:t>On-Demand Read/Write Provisioning</a:t>
            </a:r>
          </a:p>
          <a:p>
            <a:pPr lvl="1"/>
            <a:r>
              <a:rPr lang="en-US" dirty="0" smtClean="0"/>
              <a:t>This allows us to not worry about throttling our lambdas that could have many running at once.</a:t>
            </a:r>
          </a:p>
          <a:p>
            <a:pPr lvl="1"/>
            <a:endParaRPr lang="en-US" dirty="0"/>
          </a:p>
          <a:p>
            <a:r>
              <a:rPr lang="en-US" dirty="0" smtClean="0"/>
              <a:t>Supports Timeouts</a:t>
            </a:r>
          </a:p>
          <a:p>
            <a:pPr lvl="1"/>
            <a:r>
              <a:rPr lang="en-US" dirty="0" smtClean="0"/>
              <a:t>This is good for determining whether our importers got in to a bad state or if they are running at all.</a:t>
            </a:r>
            <a:endParaRPr lang="en-US" dirty="0"/>
          </a:p>
        </p:txBody>
      </p:sp>
    </p:spTree>
    <p:extLst>
      <p:ext uri="{BB962C8B-B14F-4D97-AF65-F5344CB8AC3E}">
        <p14:creationId xmlns:p14="http://schemas.microsoft.com/office/powerpoint/2010/main" val="147037882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173210-861C-4F52-8D2D-E1DFECA52705}"/>
              </a:ext>
            </a:extLst>
          </p:cNvPr>
          <p:cNvSpPr>
            <a:spLocks noGrp="1"/>
          </p:cNvSpPr>
          <p:nvPr>
            <p:ph type="title" idx="4294967295"/>
          </p:nvPr>
        </p:nvSpPr>
        <p:spPr/>
        <p:txBody>
          <a:bodyPr/>
          <a:lstStyle/>
          <a:p>
            <a:r>
              <a:rPr lang="en-US" dirty="0" err="1" smtClean="0"/>
              <a:t>Serverless</a:t>
            </a:r>
            <a:r>
              <a:rPr lang="en-US" dirty="0" smtClean="0"/>
              <a:t> Framework</a:t>
            </a:r>
            <a:endParaRPr lang="en-US" dirty="0"/>
          </a:p>
        </p:txBody>
      </p:sp>
      <p:sp>
        <p:nvSpPr>
          <p:cNvPr id="3" name="Text Placeholder 2">
            <a:extLst>
              <a:ext uri="{FF2B5EF4-FFF2-40B4-BE49-F238E27FC236}">
                <a16:creationId xmlns="" xmlns:a16="http://schemas.microsoft.com/office/drawing/2014/main" id="{6B54B9C9-CFC8-4C6E-903E-9C5325D86096}"/>
              </a:ext>
            </a:extLst>
          </p:cNvPr>
          <p:cNvSpPr>
            <a:spLocks noGrp="1"/>
          </p:cNvSpPr>
          <p:nvPr>
            <p:ph sz="quarter" idx="10"/>
          </p:nvPr>
        </p:nvSpPr>
        <p:spPr>
          <a:xfrm>
            <a:off x="323088" y="1531454"/>
            <a:ext cx="13768388" cy="5650778"/>
          </a:xfrm>
        </p:spPr>
        <p:txBody>
          <a:bodyPr/>
          <a:lstStyle/>
          <a:p>
            <a:pPr lvl="0"/>
            <a:r>
              <a:rPr lang="en-US" dirty="0" smtClean="0"/>
              <a:t>service</a:t>
            </a:r>
            <a:r>
              <a:rPr lang="en-US" dirty="0"/>
              <a:t>: </a:t>
            </a:r>
            <a:r>
              <a:rPr lang="en-US" dirty="0" err="1" smtClean="0"/>
              <a:t>sftp</a:t>
            </a:r>
            <a:r>
              <a:rPr lang="en-US" dirty="0" smtClean="0"/>
              <a:t>-automation</a:t>
            </a:r>
          </a:p>
          <a:p>
            <a:pPr lvl="0"/>
            <a:r>
              <a:rPr lang="en-US" dirty="0" smtClean="0"/>
              <a:t>provider</a:t>
            </a:r>
            <a:r>
              <a:rPr lang="en-US" dirty="0"/>
              <a:t>:  </a:t>
            </a:r>
            <a:r>
              <a:rPr lang="en-US" dirty="0" smtClean="0"/>
              <a:t/>
            </a:r>
            <a:br>
              <a:rPr lang="en-US" dirty="0" smtClean="0"/>
            </a:br>
            <a:r>
              <a:rPr lang="en-US" dirty="0" smtClean="0"/>
              <a:t>  name</a:t>
            </a:r>
            <a:r>
              <a:rPr lang="en-US" dirty="0"/>
              <a:t>: </a:t>
            </a:r>
            <a:r>
              <a:rPr lang="en-US" dirty="0" err="1"/>
              <a:t>aws</a:t>
            </a:r>
            <a:r>
              <a:rPr lang="en-US" dirty="0"/>
              <a:t>  </a:t>
            </a:r>
            <a:r>
              <a:rPr lang="en-US" dirty="0" smtClean="0"/>
              <a:t/>
            </a:r>
            <a:br>
              <a:rPr lang="en-US" dirty="0" smtClean="0"/>
            </a:br>
            <a:r>
              <a:rPr lang="en-US" dirty="0" smtClean="0"/>
              <a:t>  runtime</a:t>
            </a:r>
            <a:r>
              <a:rPr lang="en-US" dirty="0"/>
              <a:t>: python3.7  </a:t>
            </a:r>
            <a:r>
              <a:rPr lang="en-US" dirty="0" smtClean="0"/>
              <a:t> </a:t>
            </a:r>
            <a:br>
              <a:rPr lang="en-US" dirty="0" smtClean="0"/>
            </a:br>
            <a:r>
              <a:rPr lang="en-US" dirty="0" smtClean="0"/>
              <a:t>  region</a:t>
            </a:r>
            <a:r>
              <a:rPr lang="en-US" dirty="0"/>
              <a:t>: </a:t>
            </a:r>
            <a:r>
              <a:rPr lang="en-US" dirty="0" smtClean="0"/>
              <a:t>us-east-1</a:t>
            </a:r>
          </a:p>
          <a:p>
            <a:pPr lvl="0"/>
            <a:r>
              <a:rPr lang="en-US" dirty="0"/>
              <a:t>functions:  </a:t>
            </a:r>
            <a:r>
              <a:rPr lang="en-US" dirty="0" smtClean="0"/>
              <a:t/>
            </a:r>
            <a:br>
              <a:rPr lang="en-US" dirty="0" smtClean="0"/>
            </a:br>
            <a:r>
              <a:rPr lang="en-US" dirty="0" smtClean="0"/>
              <a:t>  </a:t>
            </a:r>
            <a:r>
              <a:rPr lang="en-US" dirty="0" err="1" smtClean="0"/>
              <a:t>ingester</a:t>
            </a:r>
            <a:r>
              <a:rPr lang="en-US" dirty="0"/>
              <a:t>:    </a:t>
            </a:r>
            <a:r>
              <a:rPr lang="en-US" dirty="0" smtClean="0"/>
              <a:t/>
            </a:r>
            <a:br>
              <a:rPr lang="en-US" dirty="0" smtClean="0"/>
            </a:br>
            <a:r>
              <a:rPr lang="en-US" dirty="0" smtClean="0"/>
              <a:t>    handler</a:t>
            </a:r>
            <a:r>
              <a:rPr lang="en-US" dirty="0"/>
              <a:t>: </a:t>
            </a:r>
            <a:r>
              <a:rPr lang="en-US" dirty="0" err="1"/>
              <a:t>src</a:t>
            </a:r>
            <a:r>
              <a:rPr lang="en-US" dirty="0"/>
              <a:t>/</a:t>
            </a:r>
            <a:r>
              <a:rPr lang="en-US" dirty="0" err="1"/>
              <a:t>ingester</a:t>
            </a:r>
            <a:r>
              <a:rPr lang="en-US" dirty="0"/>
              <a:t>/</a:t>
            </a:r>
            <a:r>
              <a:rPr lang="en-US" dirty="0" err="1"/>
              <a:t>lambda_function.lambda_handler</a:t>
            </a:r>
            <a:r>
              <a:rPr lang="en-US" dirty="0"/>
              <a:t>    </a:t>
            </a:r>
            <a:r>
              <a:rPr lang="en-US" dirty="0" smtClean="0"/>
              <a:t/>
            </a:r>
            <a:br>
              <a:rPr lang="en-US" dirty="0" smtClean="0"/>
            </a:br>
            <a:r>
              <a:rPr lang="en-US" dirty="0" smtClean="0"/>
              <a:t>    role</a:t>
            </a:r>
            <a:r>
              <a:rPr lang="en-US" dirty="0"/>
              <a:t>: </a:t>
            </a:r>
            <a:r>
              <a:rPr lang="en-US" dirty="0" err="1" smtClean="0"/>
              <a:t>SftpAutomationRole</a:t>
            </a:r>
            <a:r>
              <a:rPr lang="en-US" dirty="0"/>
              <a:t/>
            </a:r>
            <a:br>
              <a:rPr lang="en-US" dirty="0"/>
            </a:br>
            <a:r>
              <a:rPr lang="en-US" dirty="0" smtClean="0"/>
              <a:t>    </a:t>
            </a:r>
            <a:r>
              <a:rPr lang="mr-IN" dirty="0" err="1" smtClean="0"/>
              <a:t>events</a:t>
            </a:r>
            <a:r>
              <a:rPr lang="mr-IN" dirty="0"/>
              <a:t>:      </a:t>
            </a:r>
            <a:r>
              <a:rPr lang="en-CA" dirty="0"/>
              <a:t/>
            </a:r>
            <a:br>
              <a:rPr lang="en-CA" dirty="0"/>
            </a:br>
            <a:r>
              <a:rPr lang="en-CA" dirty="0" smtClean="0"/>
              <a:t>      </a:t>
            </a:r>
            <a:r>
              <a:rPr lang="mr-IN" dirty="0" smtClean="0"/>
              <a:t>- </a:t>
            </a:r>
            <a:r>
              <a:rPr lang="mr-IN" dirty="0"/>
              <a:t>s3:          </a:t>
            </a:r>
            <a:r>
              <a:rPr lang="en-CA" dirty="0" smtClean="0"/>
              <a:t/>
            </a:r>
            <a:br>
              <a:rPr lang="en-CA" dirty="0" smtClean="0"/>
            </a:br>
            <a:r>
              <a:rPr lang="en-CA" dirty="0" smtClean="0"/>
              <a:t>        </a:t>
            </a:r>
            <a:r>
              <a:rPr lang="mr-IN" dirty="0" err="1" smtClean="0"/>
              <a:t>bucket</a:t>
            </a:r>
            <a:r>
              <a:rPr lang="mr-IN" dirty="0"/>
              <a:t>: ${self:custom.s3Bucket</a:t>
            </a:r>
            <a:r>
              <a:rPr lang="mr-IN" dirty="0" smtClean="0"/>
              <a:t>}</a:t>
            </a:r>
            <a:endParaRPr lang="en-CA" dirty="0"/>
          </a:p>
          <a:p>
            <a:pPr lvl="0"/>
            <a:r>
              <a:rPr lang="en-CA" dirty="0"/>
              <a:t>resources:  </a:t>
            </a:r>
            <a:r>
              <a:rPr lang="en-CA" dirty="0" smtClean="0"/>
              <a:t/>
            </a:r>
            <a:br>
              <a:rPr lang="en-CA" dirty="0" smtClean="0"/>
            </a:br>
            <a:r>
              <a:rPr lang="en-CA" dirty="0" smtClean="0"/>
              <a:t>  Resources</a:t>
            </a:r>
            <a:r>
              <a:rPr lang="en-CA" dirty="0"/>
              <a:t>:    </a:t>
            </a:r>
            <a:r>
              <a:rPr lang="en-CA" dirty="0" smtClean="0"/>
              <a:t/>
            </a:r>
            <a:br>
              <a:rPr lang="en-CA" dirty="0" smtClean="0"/>
            </a:br>
            <a:r>
              <a:rPr lang="en-CA" dirty="0" smtClean="0"/>
              <a:t>    </a:t>
            </a:r>
            <a:r>
              <a:rPr lang="en-CA" dirty="0" err="1" smtClean="0"/>
              <a:t>SftpAutomationRole</a:t>
            </a:r>
            <a:r>
              <a:rPr lang="en-CA" dirty="0" smtClean="0"/>
              <a:t>:</a:t>
            </a:r>
            <a:r>
              <a:rPr lang="en-US" dirty="0"/>
              <a:t/>
            </a:r>
            <a:br>
              <a:rPr lang="en-US" dirty="0"/>
            </a:br>
            <a:r>
              <a:rPr lang="en-US" dirty="0" smtClean="0"/>
              <a:t>      &lt;IAM Permissions Go Here&gt;</a:t>
            </a:r>
            <a:endParaRPr lang="en-CA" dirty="0" smtClean="0"/>
          </a:p>
        </p:txBody>
      </p:sp>
    </p:spTree>
    <p:extLst>
      <p:ext uri="{BB962C8B-B14F-4D97-AF65-F5344CB8AC3E}">
        <p14:creationId xmlns:p14="http://schemas.microsoft.com/office/powerpoint/2010/main" val="94413420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9448DEC-A2E6-4408-A9CD-7648C3FD41B7}"/>
              </a:ext>
            </a:extLst>
          </p:cNvPr>
          <p:cNvSpPr>
            <a:spLocks noGrp="1"/>
          </p:cNvSpPr>
          <p:nvPr>
            <p:ph type="title"/>
          </p:nvPr>
        </p:nvSpPr>
        <p:spPr>
          <a:xfrm>
            <a:off x="323088" y="347413"/>
            <a:ext cx="6305572" cy="1079598"/>
          </a:xfrm>
        </p:spPr>
        <p:txBody>
          <a:bodyPr/>
          <a:lstStyle/>
          <a:p>
            <a:r>
              <a:rPr lang="en-US" dirty="0" smtClean="0"/>
              <a:t>Pros</a:t>
            </a:r>
            <a:endParaRPr lang="en-US" dirty="0"/>
          </a:p>
        </p:txBody>
      </p:sp>
      <p:sp>
        <p:nvSpPr>
          <p:cNvPr id="4" name="Text Placeholder 3">
            <a:extLst>
              <a:ext uri="{FF2B5EF4-FFF2-40B4-BE49-F238E27FC236}">
                <a16:creationId xmlns:a16="http://schemas.microsoft.com/office/drawing/2014/main" xmlns="" id="{B7DF0221-B6B1-483C-B45F-8ECF5C99D7BE}"/>
              </a:ext>
            </a:extLst>
          </p:cNvPr>
          <p:cNvSpPr>
            <a:spLocks noGrp="1"/>
          </p:cNvSpPr>
          <p:nvPr>
            <p:ph type="body" sz="quarter" idx="10"/>
          </p:nvPr>
        </p:nvSpPr>
        <p:spPr>
          <a:xfrm>
            <a:off x="323088" y="1427011"/>
            <a:ext cx="6305572" cy="4798237"/>
          </a:xfrm>
        </p:spPr>
        <p:txBody>
          <a:bodyPr/>
          <a:lstStyle/>
          <a:p>
            <a:r>
              <a:rPr lang="en-US" dirty="0" smtClean="0"/>
              <a:t>Much Better Logging</a:t>
            </a:r>
            <a:endParaRPr lang="en-US" dirty="0"/>
          </a:p>
          <a:p>
            <a:pPr lvl="1"/>
            <a:r>
              <a:rPr lang="en-US" dirty="0" smtClean="0"/>
              <a:t>Easy to find logs and metrics</a:t>
            </a:r>
            <a:endParaRPr lang="en-US" dirty="0"/>
          </a:p>
          <a:p>
            <a:endParaRPr lang="en-US" dirty="0" smtClean="0"/>
          </a:p>
          <a:p>
            <a:r>
              <a:rPr lang="en-US" dirty="0" smtClean="0"/>
              <a:t>Allows Us </a:t>
            </a:r>
            <a:r>
              <a:rPr lang="en-US" dirty="0"/>
              <a:t>T</a:t>
            </a:r>
            <a:r>
              <a:rPr lang="en-US" dirty="0" smtClean="0"/>
              <a:t>o Containerize</a:t>
            </a:r>
            <a:endParaRPr lang="en-US" dirty="0"/>
          </a:p>
          <a:p>
            <a:pPr lvl="1"/>
            <a:r>
              <a:rPr lang="en-US" dirty="0" smtClean="0"/>
              <a:t>We can now containerize and standardize our imports easier</a:t>
            </a:r>
            <a:endParaRPr lang="en-US" dirty="0"/>
          </a:p>
          <a:p>
            <a:endParaRPr lang="en-US" dirty="0" smtClean="0"/>
          </a:p>
          <a:p>
            <a:r>
              <a:rPr lang="en-US" dirty="0" smtClean="0"/>
              <a:t>Less Overhead</a:t>
            </a:r>
            <a:endParaRPr lang="en-US" dirty="0"/>
          </a:p>
          <a:p>
            <a:pPr lvl="1"/>
            <a:r>
              <a:rPr lang="en-US" dirty="0" smtClean="0"/>
              <a:t>If something broke it would break only one customers imports</a:t>
            </a:r>
          </a:p>
        </p:txBody>
      </p:sp>
      <p:sp>
        <p:nvSpPr>
          <p:cNvPr id="2" name="Text Placeholder 1">
            <a:extLst>
              <a:ext uri="{FF2B5EF4-FFF2-40B4-BE49-F238E27FC236}">
                <a16:creationId xmlns:a16="http://schemas.microsoft.com/office/drawing/2014/main" xmlns="" id="{701489DB-1DB7-454A-9E11-B0C81790EE5F}"/>
              </a:ext>
            </a:extLst>
          </p:cNvPr>
          <p:cNvSpPr>
            <a:spLocks noGrp="1"/>
          </p:cNvSpPr>
          <p:nvPr>
            <p:ph type="body" sz="quarter" idx="11"/>
          </p:nvPr>
        </p:nvSpPr>
        <p:spPr>
          <a:xfrm>
            <a:off x="7531060" y="1427011"/>
            <a:ext cx="6305572" cy="4998291"/>
          </a:xfrm>
        </p:spPr>
        <p:txBody>
          <a:bodyPr/>
          <a:lstStyle/>
          <a:p>
            <a:r>
              <a:rPr lang="en-US" dirty="0" smtClean="0"/>
              <a:t>More </a:t>
            </a:r>
            <a:r>
              <a:rPr lang="en-US" dirty="0"/>
              <a:t>S</a:t>
            </a:r>
            <a:r>
              <a:rPr lang="en-US" dirty="0" smtClean="0"/>
              <a:t>ervices</a:t>
            </a:r>
            <a:endParaRPr lang="en-US" dirty="0"/>
          </a:p>
          <a:p>
            <a:pPr lvl="1"/>
            <a:r>
              <a:rPr lang="en-US" dirty="0" smtClean="0"/>
              <a:t>Had to go through a lot of logs that were hard to parse through.</a:t>
            </a:r>
            <a:endParaRPr lang="en-US" dirty="0"/>
          </a:p>
          <a:p>
            <a:endParaRPr lang="en-US" dirty="0" smtClean="0"/>
          </a:p>
          <a:p>
            <a:r>
              <a:rPr lang="en-US" dirty="0" smtClean="0"/>
              <a:t>Large Blast Radius</a:t>
            </a:r>
            <a:endParaRPr lang="en-US" dirty="0"/>
          </a:p>
          <a:p>
            <a:pPr lvl="1"/>
            <a:r>
              <a:rPr lang="en-US" dirty="0" smtClean="0"/>
              <a:t>Since we have a multi-tenant service any outage affects all customers</a:t>
            </a:r>
          </a:p>
          <a:p>
            <a:pPr lvl="1"/>
            <a:endParaRPr lang="en-US" dirty="0"/>
          </a:p>
          <a:p>
            <a:r>
              <a:rPr lang="en-US" dirty="0" smtClean="0"/>
              <a:t>Still </a:t>
            </a:r>
            <a:r>
              <a:rPr lang="en-US" dirty="0" err="1" smtClean="0"/>
              <a:t>Cron</a:t>
            </a:r>
            <a:r>
              <a:rPr lang="en-US" dirty="0" smtClean="0"/>
              <a:t> Based Scheduling</a:t>
            </a:r>
            <a:endParaRPr lang="en-US" dirty="0"/>
          </a:p>
          <a:p>
            <a:pPr lvl="1"/>
            <a:r>
              <a:rPr lang="en-US" dirty="0" smtClean="0"/>
              <a:t>It would be better to trigger our importers automatically</a:t>
            </a:r>
            <a:endParaRPr lang="en-US" dirty="0"/>
          </a:p>
        </p:txBody>
      </p:sp>
      <p:sp>
        <p:nvSpPr>
          <p:cNvPr id="6" name="Title 2">
            <a:extLst>
              <a:ext uri="{FF2B5EF4-FFF2-40B4-BE49-F238E27FC236}">
                <a16:creationId xmlns:a16="http://schemas.microsoft.com/office/drawing/2014/main" xmlns="" id="{09448DEC-A2E6-4408-A9CD-7648C3FD41B7}"/>
              </a:ext>
            </a:extLst>
          </p:cNvPr>
          <p:cNvSpPr txBox="1">
            <a:spLocks/>
          </p:cNvSpPr>
          <p:nvPr/>
        </p:nvSpPr>
        <p:spPr>
          <a:xfrm>
            <a:off x="7531060" y="347413"/>
            <a:ext cx="6305572" cy="107959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Cons</a:t>
            </a:r>
            <a:endParaRPr lang="en-US" dirty="0"/>
          </a:p>
        </p:txBody>
      </p:sp>
    </p:spTree>
    <p:extLst>
      <p:ext uri="{BB962C8B-B14F-4D97-AF65-F5344CB8AC3E}">
        <p14:creationId xmlns:p14="http://schemas.microsoft.com/office/powerpoint/2010/main" val="163077900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187561238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3" name="demo-good.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4630400" cy="8229600"/>
          </a:xfrm>
          <a:prstGeom prst="rect">
            <a:avLst/>
          </a:prstGeom>
        </p:spPr>
      </p:pic>
    </p:spTree>
    <p:extLst>
      <p:ext uri="{BB962C8B-B14F-4D97-AF65-F5344CB8AC3E}">
        <p14:creationId xmlns:p14="http://schemas.microsoft.com/office/powerpoint/2010/main" val="87035572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Future Plans</a:t>
            </a:r>
            <a:endParaRPr lang="en-US" dirty="0"/>
          </a:p>
        </p:txBody>
      </p:sp>
    </p:spTree>
    <p:extLst>
      <p:ext uri="{BB962C8B-B14F-4D97-AF65-F5344CB8AC3E}">
        <p14:creationId xmlns:p14="http://schemas.microsoft.com/office/powerpoint/2010/main" val="181075615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9448DEC-A2E6-4408-A9CD-7648C3FD41B7}"/>
              </a:ext>
            </a:extLst>
          </p:cNvPr>
          <p:cNvSpPr>
            <a:spLocks noGrp="1"/>
          </p:cNvSpPr>
          <p:nvPr>
            <p:ph type="title"/>
          </p:nvPr>
        </p:nvSpPr>
        <p:spPr/>
        <p:txBody>
          <a:bodyPr/>
          <a:lstStyle/>
          <a:p>
            <a:r>
              <a:rPr lang="en-US" dirty="0" smtClean="0"/>
              <a:t>How To Make It Even Better</a:t>
            </a:r>
            <a:endParaRPr lang="en-US" dirty="0"/>
          </a:p>
        </p:txBody>
      </p:sp>
      <p:sp>
        <p:nvSpPr>
          <p:cNvPr id="4" name="Text Placeholder 3">
            <a:extLst>
              <a:ext uri="{FF2B5EF4-FFF2-40B4-BE49-F238E27FC236}">
                <a16:creationId xmlns:a16="http://schemas.microsoft.com/office/drawing/2014/main" xmlns="" id="{B7DF0221-B6B1-483C-B45F-8ECF5C99D7BE}"/>
              </a:ext>
            </a:extLst>
          </p:cNvPr>
          <p:cNvSpPr>
            <a:spLocks noGrp="1"/>
          </p:cNvSpPr>
          <p:nvPr>
            <p:ph idx="1"/>
          </p:nvPr>
        </p:nvSpPr>
        <p:spPr>
          <a:xfrm>
            <a:off x="323089" y="1427015"/>
            <a:ext cx="13984225" cy="5361468"/>
          </a:xfrm>
        </p:spPr>
        <p:txBody>
          <a:bodyPr/>
          <a:lstStyle/>
          <a:p>
            <a:endParaRPr lang="en-US" dirty="0" smtClean="0"/>
          </a:p>
          <a:p>
            <a:r>
              <a:rPr lang="en-US" dirty="0" smtClean="0"/>
              <a:t>Change How Importers Run Files</a:t>
            </a:r>
            <a:endParaRPr lang="en-US" dirty="0"/>
          </a:p>
          <a:p>
            <a:pPr lvl="1"/>
            <a:r>
              <a:rPr lang="en-US" dirty="0" smtClean="0"/>
              <a:t>We want to make each message sent to importers a record instead of a file location</a:t>
            </a:r>
            <a:endParaRPr lang="en-US" dirty="0"/>
          </a:p>
          <a:p>
            <a:pPr lvl="1"/>
            <a:endParaRPr lang="en-US" dirty="0"/>
          </a:p>
          <a:p>
            <a:r>
              <a:rPr lang="en-US" dirty="0" smtClean="0"/>
              <a:t>Rework The Imports </a:t>
            </a:r>
            <a:r>
              <a:rPr lang="en-US" dirty="0"/>
              <a:t>T</a:t>
            </a:r>
            <a:r>
              <a:rPr lang="en-US" dirty="0" smtClean="0"/>
              <a:t>hemselves</a:t>
            </a:r>
            <a:endParaRPr lang="en-US" dirty="0"/>
          </a:p>
          <a:p>
            <a:pPr lvl="1"/>
            <a:r>
              <a:rPr lang="en-US" dirty="0" smtClean="0"/>
              <a:t>Create a configurable ETL process to enforce data standards </a:t>
            </a:r>
          </a:p>
          <a:p>
            <a:endParaRPr lang="en-US" dirty="0" smtClean="0"/>
          </a:p>
          <a:p>
            <a:r>
              <a:rPr lang="en-US" dirty="0" smtClean="0"/>
              <a:t>Change How </a:t>
            </a:r>
            <a:r>
              <a:rPr lang="en-US" dirty="0"/>
              <a:t>O</a:t>
            </a:r>
            <a:r>
              <a:rPr lang="en-US" dirty="0" smtClean="0"/>
              <a:t>ur </a:t>
            </a:r>
            <a:r>
              <a:rPr lang="en-US" dirty="0"/>
              <a:t>I</a:t>
            </a:r>
            <a:r>
              <a:rPr lang="en-US" dirty="0" smtClean="0"/>
              <a:t>mporters Are </a:t>
            </a:r>
            <a:r>
              <a:rPr lang="en-US" dirty="0"/>
              <a:t>H</a:t>
            </a:r>
            <a:r>
              <a:rPr lang="en-US" dirty="0" smtClean="0"/>
              <a:t>osted</a:t>
            </a:r>
          </a:p>
          <a:p>
            <a:pPr lvl="1"/>
            <a:r>
              <a:rPr lang="en-US" dirty="0" smtClean="0"/>
              <a:t>Either containerized, or </a:t>
            </a:r>
            <a:r>
              <a:rPr lang="en-US" dirty="0" err="1"/>
              <a:t>S</a:t>
            </a:r>
            <a:r>
              <a:rPr lang="en-US" dirty="0" err="1" smtClean="0"/>
              <a:t>erverless</a:t>
            </a:r>
            <a:r>
              <a:rPr lang="en-US" dirty="0" smtClean="0"/>
              <a:t> frameworks</a:t>
            </a:r>
            <a:endParaRPr lang="en-US" dirty="0"/>
          </a:p>
          <a:p>
            <a:pPr lvl="2"/>
            <a:endParaRPr lang="en-US" dirty="0" smtClean="0"/>
          </a:p>
          <a:p>
            <a:pPr lvl="2"/>
            <a:endParaRPr lang="en-US" dirty="0"/>
          </a:p>
        </p:txBody>
      </p:sp>
    </p:spTree>
    <p:extLst>
      <p:ext uri="{BB962C8B-B14F-4D97-AF65-F5344CB8AC3E}">
        <p14:creationId xmlns:p14="http://schemas.microsoft.com/office/powerpoint/2010/main" val="162865132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BD10F38-2636-4CED-A3FB-F0E2990384F9}"/>
              </a:ext>
            </a:extLst>
          </p:cNvPr>
          <p:cNvSpPr>
            <a:spLocks noGrp="1"/>
          </p:cNvSpPr>
          <p:nvPr>
            <p:ph type="body" sz="quarter" idx="14"/>
          </p:nvPr>
        </p:nvSpPr>
        <p:spPr/>
        <p:txBody>
          <a:bodyPr/>
          <a:lstStyle/>
          <a:p>
            <a:r>
              <a:rPr lang="en-US" dirty="0" smtClean="0"/>
              <a:t>Daniel </a:t>
            </a:r>
            <a:r>
              <a:rPr lang="en-US" dirty="0" err="1" smtClean="0"/>
              <a:t>Wierdsma</a:t>
            </a:r>
            <a:endParaRPr lang="en-US" dirty="0"/>
          </a:p>
          <a:p>
            <a:r>
              <a:rPr lang="en-US" dirty="0" err="1" smtClean="0"/>
              <a:t>Daniel.Wierdsma@tulip.com</a:t>
            </a:r>
            <a:endParaRPr lang="en-US" dirty="0" smtClean="0"/>
          </a:p>
          <a:p>
            <a:endParaRPr lang="en-US" dirty="0"/>
          </a:p>
        </p:txBody>
      </p:sp>
    </p:spTree>
    <p:extLst>
      <p:ext uri="{BB962C8B-B14F-4D97-AF65-F5344CB8AC3E}">
        <p14:creationId xmlns:p14="http://schemas.microsoft.com/office/powerpoint/2010/main" val="241399467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4294967295"/>
          </p:nvPr>
        </p:nvSpPr>
        <p:spPr>
          <a:xfrm>
            <a:off x="323088" y="1653198"/>
            <a:ext cx="6259513" cy="5536900"/>
          </a:xfrm>
        </p:spPr>
        <p:txBody>
          <a:bodyPr vert="horz" wrap="square" lIns="146304" tIns="91440" rIns="146304" bIns="91440" rtlCol="0">
            <a:spAutoFit/>
          </a:bodyPr>
          <a:lstStyle/>
          <a:p>
            <a:pPr>
              <a:spcBef>
                <a:spcPts val="4200"/>
              </a:spcBef>
            </a:pPr>
            <a:r>
              <a:rPr lang="en-US" dirty="0" smtClean="0">
                <a:latin typeface="+mn-lt"/>
              </a:rPr>
              <a:t>What is Tulip?</a:t>
            </a:r>
          </a:p>
          <a:p>
            <a:pPr>
              <a:spcBef>
                <a:spcPts val="4200"/>
              </a:spcBef>
            </a:pPr>
            <a:r>
              <a:rPr lang="en-US" dirty="0" smtClean="0">
                <a:latin typeface="+mn-lt"/>
              </a:rPr>
              <a:t>A Little Background</a:t>
            </a:r>
            <a:endParaRPr lang="en-US" dirty="0">
              <a:latin typeface="+mn-lt"/>
            </a:endParaRPr>
          </a:p>
          <a:p>
            <a:pPr>
              <a:spcBef>
                <a:spcPts val="4200"/>
              </a:spcBef>
            </a:pPr>
            <a:r>
              <a:rPr lang="en-US" dirty="0" smtClean="0">
                <a:latin typeface="+mn-lt"/>
              </a:rPr>
              <a:t>What Did We Build?</a:t>
            </a:r>
            <a:endParaRPr lang="en-US" dirty="0">
              <a:latin typeface="+mn-lt"/>
            </a:endParaRPr>
          </a:p>
          <a:p>
            <a:pPr>
              <a:spcBef>
                <a:spcPts val="4200"/>
              </a:spcBef>
            </a:pPr>
            <a:r>
              <a:rPr lang="en-US" dirty="0" smtClean="0">
                <a:latin typeface="+mn-lt"/>
              </a:rPr>
              <a:t>How Did </a:t>
            </a:r>
            <a:r>
              <a:rPr lang="en-US" dirty="0">
                <a:latin typeface="+mn-lt"/>
              </a:rPr>
              <a:t>W</a:t>
            </a:r>
            <a:r>
              <a:rPr lang="en-US" dirty="0" smtClean="0">
                <a:latin typeface="+mn-lt"/>
              </a:rPr>
              <a:t>e </a:t>
            </a:r>
            <a:r>
              <a:rPr lang="en-US" dirty="0">
                <a:latin typeface="+mn-lt"/>
              </a:rPr>
              <a:t>I</a:t>
            </a:r>
            <a:r>
              <a:rPr lang="en-US" dirty="0" smtClean="0">
                <a:latin typeface="+mn-lt"/>
              </a:rPr>
              <a:t>mprove </a:t>
            </a:r>
            <a:r>
              <a:rPr lang="en-US" dirty="0">
                <a:latin typeface="+mn-lt"/>
              </a:rPr>
              <a:t>O</a:t>
            </a:r>
            <a:r>
              <a:rPr lang="en-US" dirty="0" smtClean="0">
                <a:latin typeface="+mn-lt"/>
              </a:rPr>
              <a:t>n </a:t>
            </a:r>
            <a:r>
              <a:rPr lang="en-US" dirty="0">
                <a:latin typeface="+mn-lt"/>
              </a:rPr>
              <a:t>I</a:t>
            </a:r>
            <a:r>
              <a:rPr lang="en-US" dirty="0" smtClean="0">
                <a:latin typeface="+mn-lt"/>
              </a:rPr>
              <a:t>t?</a:t>
            </a:r>
            <a:endParaRPr lang="en-US" dirty="0">
              <a:latin typeface="+mn-lt"/>
            </a:endParaRPr>
          </a:p>
          <a:p>
            <a:pPr>
              <a:spcBef>
                <a:spcPts val="4200"/>
              </a:spcBef>
            </a:pPr>
            <a:r>
              <a:rPr lang="en-US" dirty="0" smtClean="0">
                <a:latin typeface="+mn-lt"/>
              </a:rPr>
              <a:t>Demo</a:t>
            </a:r>
            <a:endParaRPr lang="en-US" dirty="0">
              <a:latin typeface="+mn-lt"/>
            </a:endParaRPr>
          </a:p>
          <a:p>
            <a:pPr>
              <a:spcBef>
                <a:spcPts val="4200"/>
              </a:spcBef>
            </a:pPr>
            <a:r>
              <a:rPr lang="en-US" dirty="0" smtClean="0">
                <a:latin typeface="+mn-lt"/>
              </a:rPr>
              <a:t>Future Plans</a:t>
            </a:r>
            <a:endParaRPr lang="en-US" dirty="0">
              <a:latin typeface="+mn-lt"/>
            </a:endParaRPr>
          </a:p>
        </p:txBody>
      </p:sp>
    </p:spTree>
    <p:extLst>
      <p:ext uri="{BB962C8B-B14F-4D97-AF65-F5344CB8AC3E}">
        <p14:creationId xmlns:p14="http://schemas.microsoft.com/office/powerpoint/2010/main" val="134198413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3499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Tulip?</a:t>
            </a:r>
            <a:endParaRPr lang="en-US" dirty="0"/>
          </a:p>
        </p:txBody>
      </p:sp>
      <p:sp>
        <p:nvSpPr>
          <p:cNvPr id="5" name="Text Placeholder 4"/>
          <p:cNvSpPr>
            <a:spLocks noGrp="1"/>
          </p:cNvSpPr>
          <p:nvPr>
            <p:ph type="body" sz="quarter" idx="4294967295"/>
          </p:nvPr>
        </p:nvSpPr>
        <p:spPr>
          <a:xfrm>
            <a:off x="323088" y="2022475"/>
            <a:ext cx="6259513" cy="3573286"/>
          </a:xfrm>
        </p:spPr>
        <p:txBody>
          <a:bodyPr vert="horz" wrap="square" lIns="146304" tIns="91440" rIns="146304" bIns="91440" rtlCol="0">
            <a:spAutoFit/>
          </a:bodyPr>
          <a:lstStyle/>
          <a:p>
            <a:pPr>
              <a:spcBef>
                <a:spcPts val="4200"/>
              </a:spcBef>
            </a:pPr>
            <a:endParaRPr lang="en-US" dirty="0">
              <a:latin typeface="+mn-lt"/>
            </a:endParaRPr>
          </a:p>
          <a:p>
            <a:pPr marL="457200" indent="-457200">
              <a:spcBef>
                <a:spcPts val="4200"/>
              </a:spcBef>
              <a:buFont typeface="Arial" charset="0"/>
              <a:buChar char="•"/>
            </a:pPr>
            <a:r>
              <a:rPr lang="en-US" dirty="0" smtClean="0">
                <a:latin typeface="+mn-lt"/>
              </a:rPr>
              <a:t>SaaS Provider</a:t>
            </a:r>
            <a:endParaRPr lang="en-US" dirty="0">
              <a:latin typeface="+mn-lt"/>
            </a:endParaRPr>
          </a:p>
          <a:p>
            <a:pPr marL="457200" indent="-457200">
              <a:spcBef>
                <a:spcPts val="4200"/>
              </a:spcBef>
              <a:buFont typeface="Arial" charset="0"/>
              <a:buChar char="•"/>
            </a:pPr>
            <a:r>
              <a:rPr lang="en-US" dirty="0" smtClean="0">
                <a:latin typeface="+mn-lt"/>
              </a:rPr>
              <a:t>Empowering Sales Associates</a:t>
            </a:r>
            <a:endParaRPr lang="en-US" dirty="0">
              <a:latin typeface="+mn-lt"/>
            </a:endParaRPr>
          </a:p>
          <a:p>
            <a:pPr marL="457200" indent="-457200">
              <a:spcBef>
                <a:spcPts val="4200"/>
              </a:spcBef>
              <a:buFont typeface="Arial" charset="0"/>
              <a:buChar char="•"/>
            </a:pPr>
            <a:r>
              <a:rPr lang="en-US" dirty="0" smtClean="0">
                <a:latin typeface="+mn-lt"/>
              </a:rPr>
              <a:t>Cloud Backend</a:t>
            </a:r>
            <a:endParaRPr lang="en-US" dirty="0">
              <a:latin typeface="+mn-lt"/>
            </a:endParaRPr>
          </a:p>
        </p:txBody>
      </p:sp>
      <p:pic>
        <p:nvPicPr>
          <p:cNvPr id="2" name="Picture 1"/>
          <p:cNvPicPr>
            <a:picLocks noChangeAspect="1"/>
          </p:cNvPicPr>
          <p:nvPr/>
        </p:nvPicPr>
        <p:blipFill>
          <a:blip r:embed="rId3"/>
          <a:stretch>
            <a:fillRect/>
          </a:stretch>
        </p:blipFill>
        <p:spPr>
          <a:xfrm>
            <a:off x="8700655" y="2022475"/>
            <a:ext cx="4074968" cy="4066635"/>
          </a:xfrm>
          <a:prstGeom prst="rect">
            <a:avLst/>
          </a:prstGeom>
        </p:spPr>
      </p:pic>
    </p:spTree>
    <p:extLst>
      <p:ext uri="{BB962C8B-B14F-4D97-AF65-F5344CB8AC3E}">
        <p14:creationId xmlns:p14="http://schemas.microsoft.com/office/powerpoint/2010/main" val="557519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Little Background</a:t>
            </a:r>
            <a:endParaRPr lang="en-US" dirty="0"/>
          </a:p>
        </p:txBody>
      </p:sp>
    </p:spTree>
    <p:extLst>
      <p:ext uri="{BB962C8B-B14F-4D97-AF65-F5344CB8AC3E}">
        <p14:creationId xmlns:p14="http://schemas.microsoft.com/office/powerpoint/2010/main" val="99985743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9448DEC-A2E6-4408-A9CD-7648C3FD41B7}"/>
              </a:ext>
            </a:extLst>
          </p:cNvPr>
          <p:cNvSpPr>
            <a:spLocks noGrp="1"/>
          </p:cNvSpPr>
          <p:nvPr>
            <p:ph type="title"/>
          </p:nvPr>
        </p:nvSpPr>
        <p:spPr/>
        <p:txBody>
          <a:bodyPr/>
          <a:lstStyle/>
          <a:p>
            <a:r>
              <a:rPr lang="en-US" dirty="0" smtClean="0"/>
              <a:t>What We Had Before</a:t>
            </a:r>
            <a:endParaRPr lang="en-US" dirty="0"/>
          </a:p>
        </p:txBody>
      </p:sp>
      <p:sp>
        <p:nvSpPr>
          <p:cNvPr id="4" name="Text Placeholder 3">
            <a:extLst>
              <a:ext uri="{FF2B5EF4-FFF2-40B4-BE49-F238E27FC236}">
                <a16:creationId xmlns:a16="http://schemas.microsoft.com/office/drawing/2014/main" xmlns="" id="{B7DF0221-B6B1-483C-B45F-8ECF5C99D7BE}"/>
              </a:ext>
            </a:extLst>
          </p:cNvPr>
          <p:cNvSpPr>
            <a:spLocks noGrp="1"/>
          </p:cNvSpPr>
          <p:nvPr>
            <p:ph idx="1"/>
          </p:nvPr>
        </p:nvSpPr>
        <p:spPr>
          <a:xfrm>
            <a:off x="323088" y="2429334"/>
            <a:ext cx="13984225" cy="3447098"/>
          </a:xfrm>
        </p:spPr>
        <p:txBody>
          <a:bodyPr/>
          <a:lstStyle/>
          <a:p>
            <a:r>
              <a:rPr lang="en-US" dirty="0" smtClean="0"/>
              <a:t>Fairly Basic ETL Pipeline</a:t>
            </a:r>
          </a:p>
          <a:p>
            <a:endParaRPr lang="en-US" dirty="0"/>
          </a:p>
          <a:p>
            <a:r>
              <a:rPr lang="en-US" dirty="0" smtClean="0"/>
              <a:t>Pull Files To Worker </a:t>
            </a:r>
            <a:r>
              <a:rPr lang="en-US" dirty="0"/>
              <a:t>S</a:t>
            </a:r>
            <a:r>
              <a:rPr lang="en-US" dirty="0" smtClean="0"/>
              <a:t>ervers </a:t>
            </a:r>
          </a:p>
          <a:p>
            <a:endParaRPr lang="en-US" dirty="0" smtClean="0"/>
          </a:p>
          <a:p>
            <a:r>
              <a:rPr lang="en-US" dirty="0" smtClean="0"/>
              <a:t>Run Importers On </a:t>
            </a:r>
            <a:r>
              <a:rPr lang="en-US" dirty="0"/>
              <a:t>O</a:t>
            </a:r>
            <a:r>
              <a:rPr lang="en-US" dirty="0" smtClean="0"/>
              <a:t>ur Files</a:t>
            </a:r>
          </a:p>
          <a:p>
            <a:endParaRPr lang="en-US" dirty="0"/>
          </a:p>
        </p:txBody>
      </p:sp>
      <p:pic>
        <p:nvPicPr>
          <p:cNvPr id="2" name="Picture 1"/>
          <p:cNvPicPr>
            <a:picLocks noChangeAspect="1"/>
          </p:cNvPicPr>
          <p:nvPr/>
        </p:nvPicPr>
        <p:blipFill>
          <a:blip r:embed="rId3"/>
          <a:stretch>
            <a:fillRect/>
          </a:stretch>
        </p:blipFill>
        <p:spPr>
          <a:xfrm>
            <a:off x="6033266" y="2429334"/>
            <a:ext cx="8597134" cy="4964184"/>
          </a:xfrm>
          <a:prstGeom prst="rect">
            <a:avLst/>
          </a:prstGeom>
        </p:spPr>
      </p:pic>
    </p:spTree>
    <p:extLst>
      <p:ext uri="{BB962C8B-B14F-4D97-AF65-F5344CB8AC3E}">
        <p14:creationId xmlns:p14="http://schemas.microsoft.com/office/powerpoint/2010/main" val="30003005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9448DEC-A2E6-4408-A9CD-7648C3FD41B7}"/>
              </a:ext>
            </a:extLst>
          </p:cNvPr>
          <p:cNvSpPr>
            <a:spLocks noGrp="1"/>
          </p:cNvSpPr>
          <p:nvPr>
            <p:ph type="title"/>
          </p:nvPr>
        </p:nvSpPr>
        <p:spPr>
          <a:xfrm>
            <a:off x="323088" y="347413"/>
            <a:ext cx="6305572" cy="1079598"/>
          </a:xfrm>
        </p:spPr>
        <p:txBody>
          <a:bodyPr/>
          <a:lstStyle/>
          <a:p>
            <a:r>
              <a:rPr lang="en-US" dirty="0" smtClean="0"/>
              <a:t>Pros</a:t>
            </a:r>
            <a:endParaRPr lang="en-US" dirty="0"/>
          </a:p>
        </p:txBody>
      </p:sp>
      <p:sp>
        <p:nvSpPr>
          <p:cNvPr id="4" name="Text Placeholder 3">
            <a:extLst>
              <a:ext uri="{FF2B5EF4-FFF2-40B4-BE49-F238E27FC236}">
                <a16:creationId xmlns:a16="http://schemas.microsoft.com/office/drawing/2014/main" xmlns="" id="{B7DF0221-B6B1-483C-B45F-8ECF5C99D7BE}"/>
              </a:ext>
            </a:extLst>
          </p:cNvPr>
          <p:cNvSpPr>
            <a:spLocks noGrp="1"/>
          </p:cNvSpPr>
          <p:nvPr>
            <p:ph type="body" sz="quarter" idx="10"/>
          </p:nvPr>
        </p:nvSpPr>
        <p:spPr>
          <a:xfrm>
            <a:off x="323088" y="1427011"/>
            <a:ext cx="6305572" cy="4798237"/>
          </a:xfrm>
        </p:spPr>
        <p:txBody>
          <a:bodyPr/>
          <a:lstStyle/>
          <a:p>
            <a:r>
              <a:rPr lang="en-US" dirty="0" smtClean="0"/>
              <a:t>Simple Process/Design</a:t>
            </a:r>
            <a:endParaRPr lang="en-US" dirty="0"/>
          </a:p>
          <a:p>
            <a:pPr lvl="1"/>
            <a:r>
              <a:rPr lang="en-US" dirty="0" smtClean="0"/>
              <a:t>Fairly easy to understand and build upon</a:t>
            </a:r>
            <a:endParaRPr lang="en-US" dirty="0"/>
          </a:p>
          <a:p>
            <a:endParaRPr lang="en-US" dirty="0" smtClean="0"/>
          </a:p>
          <a:p>
            <a:r>
              <a:rPr lang="en-US" dirty="0" smtClean="0"/>
              <a:t>Everything Was In One Place</a:t>
            </a:r>
            <a:endParaRPr lang="en-US" dirty="0"/>
          </a:p>
          <a:p>
            <a:pPr lvl="1"/>
            <a:r>
              <a:rPr lang="en-US" dirty="0" smtClean="0"/>
              <a:t>Everything lived on our worker </a:t>
            </a:r>
            <a:r>
              <a:rPr lang="en-US" dirty="0"/>
              <a:t>L</a:t>
            </a:r>
            <a:r>
              <a:rPr lang="en-US" dirty="0" smtClean="0"/>
              <a:t>inux machines </a:t>
            </a:r>
            <a:endParaRPr lang="en-US" dirty="0"/>
          </a:p>
          <a:p>
            <a:endParaRPr lang="en-US" dirty="0" smtClean="0"/>
          </a:p>
          <a:p>
            <a:r>
              <a:rPr lang="en-US" dirty="0" smtClean="0"/>
              <a:t>Small Blast Radius</a:t>
            </a:r>
            <a:endParaRPr lang="en-US" dirty="0"/>
          </a:p>
          <a:p>
            <a:pPr lvl="1"/>
            <a:r>
              <a:rPr lang="en-US" dirty="0" smtClean="0"/>
              <a:t>If something broke it would break only one customers imports</a:t>
            </a:r>
          </a:p>
        </p:txBody>
      </p:sp>
      <p:sp>
        <p:nvSpPr>
          <p:cNvPr id="2" name="Text Placeholder 1">
            <a:extLst>
              <a:ext uri="{FF2B5EF4-FFF2-40B4-BE49-F238E27FC236}">
                <a16:creationId xmlns:a16="http://schemas.microsoft.com/office/drawing/2014/main" xmlns="" id="{701489DB-1DB7-454A-9E11-B0C81790EE5F}"/>
              </a:ext>
            </a:extLst>
          </p:cNvPr>
          <p:cNvSpPr>
            <a:spLocks noGrp="1"/>
          </p:cNvSpPr>
          <p:nvPr>
            <p:ph type="body" sz="quarter" idx="11"/>
          </p:nvPr>
        </p:nvSpPr>
        <p:spPr>
          <a:xfrm>
            <a:off x="7531060" y="1427011"/>
            <a:ext cx="6305572" cy="4665893"/>
          </a:xfrm>
        </p:spPr>
        <p:txBody>
          <a:bodyPr/>
          <a:lstStyle/>
          <a:p>
            <a:r>
              <a:rPr lang="en-US" dirty="0" smtClean="0"/>
              <a:t>Poor Visibility</a:t>
            </a:r>
            <a:endParaRPr lang="en-US" dirty="0"/>
          </a:p>
          <a:p>
            <a:pPr lvl="1"/>
            <a:r>
              <a:rPr lang="en-US" dirty="0" smtClean="0"/>
              <a:t>Had to go through a lot of logs that were hard to parse through.</a:t>
            </a:r>
            <a:endParaRPr lang="en-US" dirty="0"/>
          </a:p>
          <a:p>
            <a:endParaRPr lang="en-US" dirty="0" smtClean="0"/>
          </a:p>
          <a:p>
            <a:r>
              <a:rPr lang="en-US" dirty="0" smtClean="0"/>
              <a:t>Relied On EC2 Instances </a:t>
            </a:r>
            <a:r>
              <a:rPr lang="en-US" dirty="0"/>
              <a:t>T</a:t>
            </a:r>
            <a:r>
              <a:rPr lang="en-US" dirty="0" smtClean="0"/>
              <a:t>oo </a:t>
            </a:r>
            <a:r>
              <a:rPr lang="en-US" dirty="0"/>
              <a:t>M</a:t>
            </a:r>
            <a:r>
              <a:rPr lang="en-US" dirty="0" smtClean="0"/>
              <a:t>uch</a:t>
            </a:r>
            <a:endParaRPr lang="en-US" dirty="0"/>
          </a:p>
          <a:p>
            <a:pPr lvl="1"/>
            <a:r>
              <a:rPr lang="en-US" dirty="0" smtClean="0"/>
              <a:t>We wanted to move to containerized imports</a:t>
            </a:r>
          </a:p>
          <a:p>
            <a:pPr lvl="1"/>
            <a:endParaRPr lang="en-US" dirty="0"/>
          </a:p>
          <a:p>
            <a:r>
              <a:rPr lang="en-US" dirty="0" err="1" smtClean="0"/>
              <a:t>Cron</a:t>
            </a:r>
            <a:r>
              <a:rPr lang="en-US" dirty="0" smtClean="0"/>
              <a:t> Based Scheduling</a:t>
            </a:r>
            <a:endParaRPr lang="en-US" dirty="0"/>
          </a:p>
          <a:p>
            <a:pPr lvl="1"/>
            <a:r>
              <a:rPr lang="en-US" dirty="0" smtClean="0"/>
              <a:t>It would be better to trigger our importers automatically</a:t>
            </a:r>
            <a:endParaRPr lang="en-US" dirty="0"/>
          </a:p>
        </p:txBody>
      </p:sp>
      <p:sp>
        <p:nvSpPr>
          <p:cNvPr id="6" name="Title 2">
            <a:extLst>
              <a:ext uri="{FF2B5EF4-FFF2-40B4-BE49-F238E27FC236}">
                <a16:creationId xmlns:a16="http://schemas.microsoft.com/office/drawing/2014/main" xmlns="" id="{09448DEC-A2E6-4408-A9CD-7648C3FD41B7}"/>
              </a:ext>
            </a:extLst>
          </p:cNvPr>
          <p:cNvSpPr txBox="1">
            <a:spLocks/>
          </p:cNvSpPr>
          <p:nvPr/>
        </p:nvSpPr>
        <p:spPr>
          <a:xfrm>
            <a:off x="7531060" y="347413"/>
            <a:ext cx="6305572" cy="107959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smtClean="0"/>
              <a:t>Cons</a:t>
            </a:r>
            <a:endParaRPr lang="en-US" dirty="0"/>
          </a:p>
        </p:txBody>
      </p:sp>
    </p:spTree>
    <p:extLst>
      <p:ext uri="{BB962C8B-B14F-4D97-AF65-F5344CB8AC3E}">
        <p14:creationId xmlns:p14="http://schemas.microsoft.com/office/powerpoint/2010/main" val="180623540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Did We Build?</a:t>
            </a:r>
            <a:endParaRPr lang="en-US" dirty="0"/>
          </a:p>
        </p:txBody>
      </p:sp>
    </p:spTree>
    <p:extLst>
      <p:ext uri="{BB962C8B-B14F-4D97-AF65-F5344CB8AC3E}">
        <p14:creationId xmlns:p14="http://schemas.microsoft.com/office/powerpoint/2010/main" val="151790946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9448DEC-A2E6-4408-A9CD-7648C3FD41B7}"/>
              </a:ext>
            </a:extLst>
          </p:cNvPr>
          <p:cNvSpPr>
            <a:spLocks noGrp="1"/>
          </p:cNvSpPr>
          <p:nvPr>
            <p:ph type="title"/>
          </p:nvPr>
        </p:nvSpPr>
        <p:spPr/>
        <p:txBody>
          <a:bodyPr/>
          <a:lstStyle/>
          <a:p>
            <a:r>
              <a:rPr lang="en-US" dirty="0" smtClean="0"/>
              <a:t>Why Did We Change</a:t>
            </a:r>
            <a:endParaRPr lang="en-US" dirty="0"/>
          </a:p>
        </p:txBody>
      </p:sp>
      <p:sp>
        <p:nvSpPr>
          <p:cNvPr id="4" name="Text Placeholder 3">
            <a:extLst>
              <a:ext uri="{FF2B5EF4-FFF2-40B4-BE49-F238E27FC236}">
                <a16:creationId xmlns:a16="http://schemas.microsoft.com/office/drawing/2014/main" xmlns="" id="{B7DF0221-B6B1-483C-B45F-8ECF5C99D7BE}"/>
              </a:ext>
            </a:extLst>
          </p:cNvPr>
          <p:cNvSpPr>
            <a:spLocks noGrp="1"/>
          </p:cNvSpPr>
          <p:nvPr>
            <p:ph idx="1"/>
          </p:nvPr>
        </p:nvSpPr>
        <p:spPr>
          <a:xfrm>
            <a:off x="323088" y="2429334"/>
            <a:ext cx="13984225" cy="3988784"/>
          </a:xfrm>
        </p:spPr>
        <p:txBody>
          <a:bodyPr/>
          <a:lstStyle/>
          <a:p>
            <a:r>
              <a:rPr lang="en-US" dirty="0" smtClean="0"/>
              <a:t>Moving To AWS Transfer For SFTP</a:t>
            </a:r>
          </a:p>
          <a:p>
            <a:endParaRPr lang="en-US" dirty="0"/>
          </a:p>
          <a:p>
            <a:r>
              <a:rPr lang="en-US" dirty="0" smtClean="0"/>
              <a:t>Stop Relying </a:t>
            </a:r>
            <a:r>
              <a:rPr lang="en-US" dirty="0"/>
              <a:t>O</a:t>
            </a:r>
            <a:r>
              <a:rPr lang="en-US" dirty="0" smtClean="0"/>
              <a:t>n EC2 Instances</a:t>
            </a:r>
          </a:p>
          <a:p>
            <a:endParaRPr lang="en-US" dirty="0"/>
          </a:p>
          <a:p>
            <a:r>
              <a:rPr lang="en-US" dirty="0" smtClean="0"/>
              <a:t>Limit Work Done By Importers</a:t>
            </a:r>
          </a:p>
          <a:p>
            <a:endParaRPr lang="en-US" dirty="0" smtClean="0"/>
          </a:p>
          <a:p>
            <a:endParaRPr lang="en-US" dirty="0"/>
          </a:p>
        </p:txBody>
      </p:sp>
    </p:spTree>
    <p:extLst>
      <p:ext uri="{BB962C8B-B14F-4D97-AF65-F5344CB8AC3E}">
        <p14:creationId xmlns:p14="http://schemas.microsoft.com/office/powerpoint/2010/main" val="20916393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4-05853_Summit_2019_Template_Dark">
  <a:themeElements>
    <a:clrScheme name="Summit">
      <a:dk1>
        <a:srgbClr val="000000"/>
      </a:dk1>
      <a:lt1>
        <a:srgbClr val="FFFFFF"/>
      </a:lt1>
      <a:dk2>
        <a:srgbClr val="282828"/>
      </a:dk2>
      <a:lt2>
        <a:srgbClr val="F2F2F2"/>
      </a:lt2>
      <a:accent1>
        <a:srgbClr val="FF5252"/>
      </a:accent1>
      <a:accent2>
        <a:srgbClr val="527FFF"/>
      </a:accent2>
      <a:accent3>
        <a:srgbClr val="A166FF"/>
      </a:accent3>
      <a:accent4>
        <a:srgbClr val="FF6138"/>
      </a:accent4>
      <a:accent5>
        <a:srgbClr val="E72C97"/>
      </a:accent5>
      <a:accent6>
        <a:srgbClr val="FDC500"/>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76BE32B-6DA6-43C7-B335-D87DA0BE6992}" vid="{8AF2A665-ABC2-4B4A-BB05-F61F8E629C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630a2e83-186a-4a0f-ab27-bee8a8096abc"/>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Summit 2019 template_16x9_dark</Template>
  <TotalTime>50824</TotalTime>
  <Words>3005</Words>
  <Application>Microsoft Macintosh PowerPoint</Application>
  <PresentationFormat>Custom</PresentationFormat>
  <Paragraphs>259</Paragraphs>
  <Slides>30</Slides>
  <Notes>27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Amazon Ember</vt:lpstr>
      <vt:lpstr>Amazon Ember Light</vt:lpstr>
      <vt:lpstr>Amazon Ember Medium</vt:lpstr>
      <vt:lpstr>Arial Black</vt:lpstr>
      <vt:lpstr>Lucida Console</vt:lpstr>
      <vt:lpstr>Segoe UI</vt:lpstr>
      <vt:lpstr>Arial</vt:lpstr>
      <vt:lpstr>4-05853_Summit_2019_Template_Dark</vt:lpstr>
      <vt:lpstr>PowerPoint Presentation</vt:lpstr>
      <vt:lpstr>Automating SFTP Workflows</vt:lpstr>
      <vt:lpstr>Agenda</vt:lpstr>
      <vt:lpstr>What is Tulip?</vt:lpstr>
      <vt:lpstr>A Little Background</vt:lpstr>
      <vt:lpstr>What We Had Before</vt:lpstr>
      <vt:lpstr>Pros</vt:lpstr>
      <vt:lpstr>What Did We Build?</vt:lpstr>
      <vt:lpstr>Why Did We Change</vt:lpstr>
      <vt:lpstr>What We Came Up With - Overall</vt:lpstr>
      <vt:lpstr>What We Came Up With - Ingest</vt:lpstr>
      <vt:lpstr>What We Came Up With – State Updater</vt:lpstr>
      <vt:lpstr>Takeaways </vt:lpstr>
      <vt:lpstr>How Did We Improve On It?</vt:lpstr>
      <vt:lpstr>What We Improved</vt:lpstr>
      <vt:lpstr>What We Have – Overall</vt:lpstr>
      <vt:lpstr>What We Have – Ingest</vt:lpstr>
      <vt:lpstr>What We Have – State Updater</vt:lpstr>
      <vt:lpstr>What We Have – Deadletter</vt:lpstr>
      <vt:lpstr>What We Have – Timeout Checker</vt:lpstr>
      <vt:lpstr>CloudWatch Metrics</vt:lpstr>
      <vt:lpstr>Dynamo DB Records</vt:lpstr>
      <vt:lpstr>Serverless Framework</vt:lpstr>
      <vt:lpstr>Pros</vt:lpstr>
      <vt:lpstr>Demo</vt:lpstr>
      <vt:lpstr>Demo</vt:lpstr>
      <vt:lpstr>Future Plans</vt:lpstr>
      <vt:lpstr>How To Make It Even Better</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Microsoft Office User</dc:creator>
  <cp:keywords>AWS Summit 2019</cp:keywords>
  <cp:lastModifiedBy>Microsoft Office User</cp:lastModifiedBy>
  <cp:revision>77</cp:revision>
  <cp:lastPrinted>2019-09-20T19:43:24Z</cp:lastPrinted>
  <dcterms:created xsi:type="dcterms:W3CDTF">2019-08-15T14:17:04Z</dcterms:created>
  <dcterms:modified xsi:type="dcterms:W3CDTF">2019-09-27T18:59:09Z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